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397" r:id="rId3"/>
    <p:sldId id="398" r:id="rId4"/>
    <p:sldId id="411" r:id="rId5"/>
    <p:sldId id="418" r:id="rId6"/>
    <p:sldId id="399" r:id="rId7"/>
    <p:sldId id="412" r:id="rId8"/>
    <p:sldId id="400" r:id="rId9"/>
    <p:sldId id="413" r:id="rId10"/>
    <p:sldId id="401" r:id="rId11"/>
    <p:sldId id="414" r:id="rId12"/>
    <p:sldId id="407" r:id="rId13"/>
    <p:sldId id="415" r:id="rId14"/>
    <p:sldId id="333" r:id="rId15"/>
    <p:sldId id="416" r:id="rId16"/>
    <p:sldId id="395" r:id="rId17"/>
    <p:sldId id="430" r:id="rId18"/>
    <p:sldId id="396" r:id="rId19"/>
    <p:sldId id="422" r:id="rId20"/>
    <p:sldId id="419" r:id="rId21"/>
    <p:sldId id="423" r:id="rId22"/>
    <p:sldId id="424" r:id="rId23"/>
    <p:sldId id="427" r:id="rId24"/>
    <p:sldId id="402" r:id="rId25"/>
    <p:sldId id="405" r:id="rId26"/>
    <p:sldId id="406" r:id="rId27"/>
    <p:sldId id="425" r:id="rId28"/>
    <p:sldId id="325" r:id="rId29"/>
    <p:sldId id="426" r:id="rId30"/>
    <p:sldId id="279" r:id="rId31"/>
    <p:sldId id="428" r:id="rId32"/>
    <p:sldId id="429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7" autoAdjust="0"/>
    <p:restoredTop sz="72712" autoAdjust="0"/>
  </p:normalViewPr>
  <p:slideViewPr>
    <p:cSldViewPr snapToGrid="0" snapToObjects="1">
      <p:cViewPr varScale="1">
        <p:scale>
          <a:sx n="74" d="100"/>
          <a:sy n="74" d="100"/>
        </p:scale>
        <p:origin x="289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2.jpeg>
</file>

<file path=ppt/media/image3.tiff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D8FC40-45D7-E54E-9FA2-9DB57B04171A}" type="datetimeFigureOut">
              <a:t>02.12.19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F9AF4-99BD-704C-A634-BD68D295448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142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/>
              <a:t>Danke für die Einladung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wer ist Entwickler?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wer ist Projektmanager?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wer weiß was FP ist?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Technisches Zeug OK?</a:t>
            </a:r>
          </a:p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F9AF4-99BD-704C-A634-BD68D2954485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03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F9AF4-99BD-704C-A634-BD68D295448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3938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Sprache der Wahl für .NET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F9AF4-99BD-704C-A634-BD68D2954485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32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F9AF4-99BD-704C-A634-BD68D2954485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493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F9AF4-99BD-704C-A634-BD68D295448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8352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7F9AF4-99BD-704C-A634-BD68D2954485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421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11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22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7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5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39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98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34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B4405-B4E2-294B-BCA7-B412BB70752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5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3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6560"/>
            <a:ext cx="8229600" cy="4829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C64F2-05CA-A543-9E1D-00043D5FFC16}" type="datetimeFigureOut">
              <a:t>02.12.19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B4405-B4E2-294B-BCA7-B412BB70752F}" type="slidenum">
              <a:t>‹#›</a:t>
            </a:fld>
            <a:endParaRPr lang="en-US"/>
          </a:p>
        </p:txBody>
      </p:sp>
      <p:pic>
        <p:nvPicPr>
          <p:cNvPr id="7" name="Picture 13" descr="AG_LOGO_MITTEL"/>
          <p:cNvPicPr>
            <a:picLocks noChangeAspect="1" noChangeArrowheads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1725" y="6381750"/>
            <a:ext cx="15843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1424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ogle.com/url?sa=i&amp;rct=j&amp;q=&amp;esrc=s&amp;source=images&amp;cd=&amp;ved=2ahUKEwjdqsLnoITjAhVFLVAKHUT8D7UQjRx6BAgBEAU&amp;url=https%3A%2F%2Fwww.anandtech.com%2Fshow%2F9833%2Fapple-open-sources-the-swift-programming-language&amp;psig=AOvVaw3BEnYZG-B5_jw-CMwIBxFN&amp;ust=1561539149216694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acket-lang.org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Fsharp,_Logomark,_October_2014.sv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hyperlink" Target="http://fsharp.github.io/FSharp.Data/" TargetMode="Externa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google.com/url?sa=i&amp;rct=j&amp;q=&amp;esrc=s&amp;source=images&amp;cd=&amp;ved=2ahUKEwiJzaurpITjAhUCU1AKHYnOBu4QjRx6BAgBEAU&amp;url=https%3A%2F%2Fen.wikipedia.org%2Fwiki%2FScala_(programming_language)&amp;psig=AOvVaw27Fm3HaqtcL_lxahbyMcAI&amp;ust=1561540102117805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ctive-group/vfe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Word_Document1.docx"/><Relationship Id="rId4" Type="http://schemas.openxmlformats.org/officeDocument/2006/relationships/package" Target="../embeddings/Microsoft_Word_Document.docx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nestreet/async_smt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otonic/zotonic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oogle.com/url?sa=i&amp;rct=j&amp;q=&amp;esrc=s&amp;source=images&amp;cd=&amp;ved=2ahUKEwjAkJ6rn4TjAhUD6aQKHYZNDYoQjRx6BAgBEAU&amp;url=https%3A%2F%2Fmedium.brianemory.com%2Felixir-my-next-programming-language-journey-b73306f2320&amp;psig=AOvVaw1r0P_LuCITTePbSS8lFGfj&amp;ust=156153875232687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lixir-ecto/ect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FUNAR</a:t>
            </a:r>
            <a:br>
              <a:rPr lang="en-US" dirty="0"/>
            </a:br>
            <a:r>
              <a:rPr lang="en-US" dirty="0"/>
              <a:t>3 – </a:t>
            </a:r>
            <a:r>
              <a:rPr lang="en-US" dirty="0" err="1"/>
              <a:t>Technologien</a:t>
            </a:r>
            <a:endParaRPr lang="en-US" dirty="0"/>
          </a:p>
        </p:txBody>
      </p:sp>
      <p:pic>
        <p:nvPicPr>
          <p:cNvPr id="4" name="Picture 3" descr="AG_LOGO_MITTE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42339" y="3741171"/>
            <a:ext cx="5459321" cy="20459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887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A6F9E-A0B4-F548-8613-4E506C464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hybride OO-/FP-Sprache</a:t>
            </a:r>
          </a:p>
          <a:p>
            <a:r>
              <a:rPr lang="de-DE" dirty="0"/>
              <a:t>statisches Typsystem</a:t>
            </a:r>
          </a:p>
          <a:p>
            <a:r>
              <a:rPr lang="de-DE" dirty="0"/>
              <a:t>entwickelt von Apple</a:t>
            </a:r>
          </a:p>
          <a:p>
            <a:r>
              <a:rPr lang="de-DE" dirty="0"/>
              <a:t>eng mit </a:t>
            </a:r>
            <a:r>
              <a:rPr lang="de-DE" dirty="0" err="1"/>
              <a:t>Objective</a:t>
            </a:r>
            <a:r>
              <a:rPr lang="de-DE" dirty="0"/>
              <a:t>-C / </a:t>
            </a:r>
            <a:r>
              <a:rPr lang="de-DE" dirty="0" err="1"/>
              <a:t>Cocoa</a:t>
            </a:r>
            <a:r>
              <a:rPr lang="de-DE" dirty="0"/>
              <a:t> integriert</a:t>
            </a:r>
          </a:p>
          <a:p>
            <a:r>
              <a:rPr lang="de-DE" dirty="0"/>
              <a:t>eigene </a:t>
            </a:r>
            <a:r>
              <a:rPr lang="de-DE" dirty="0" err="1"/>
              <a:t>Runtime</a:t>
            </a:r>
            <a:r>
              <a:rPr lang="de-DE" dirty="0"/>
              <a:t> / Reference </a:t>
            </a:r>
            <a:r>
              <a:rPr lang="de-DE" dirty="0" err="1"/>
              <a:t>Counting</a:t>
            </a:r>
            <a:endParaRPr lang="de-DE" dirty="0"/>
          </a:p>
          <a:p>
            <a:r>
              <a:rPr lang="de-DE" dirty="0"/>
              <a:t>Native Code</a:t>
            </a:r>
          </a:p>
        </p:txBody>
      </p:sp>
      <p:pic>
        <p:nvPicPr>
          <p:cNvPr id="5122" name="Picture 2" descr="Image result for swift language">
            <a:hlinkClick r:id="rId2"/>
            <a:extLst>
              <a:ext uri="{FF2B5EF4-FFF2-40B4-BE49-F238E27FC236}">
                <a16:creationId xmlns:a16="http://schemas.microsoft.com/office/drawing/2014/main" id="{292655F2-9BF4-894B-A2F5-4FE54EDA5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411370"/>
            <a:ext cx="2151244" cy="64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252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E8606-B6E4-EA4A-8126-873E48A43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76478-31EF-F84D-AF52-93BB6BB05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14198"/>
            <a:ext cx="8229600" cy="48296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indirect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enum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 {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primitive(</a:t>
            </a:r>
            <a:r>
              <a:rPr lang="de-DE" sz="1400" dirty="0" err="1">
                <a:latin typeface="Courier" pitchFamily="2" charset="0"/>
              </a:rPr>
              <a:t>CGSize</a:t>
            </a:r>
            <a:r>
              <a:rPr lang="de-DE" sz="1400" dirty="0">
                <a:latin typeface="Courier" pitchFamily="2" charset="0"/>
              </a:rPr>
              <a:t>, Primitive)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beside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)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below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)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attributed</a:t>
            </a:r>
            <a:r>
              <a:rPr lang="de-DE" sz="1400" dirty="0">
                <a:latin typeface="Courier" pitchFamily="2" charset="0"/>
              </a:rPr>
              <a:t>(Attribute,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)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align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CGPoint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) </a:t>
            </a:r>
          </a:p>
          <a:p>
            <a:pPr marL="0" indent="0">
              <a:buNone/>
            </a:pPr>
            <a:r>
              <a:rPr lang="de-DE" sz="1400" dirty="0">
                <a:latin typeface="Courier" pitchFamily="2" charset="0"/>
              </a:rPr>
              <a:t>} </a:t>
            </a:r>
          </a:p>
          <a:p>
            <a:pPr marL="0" indent="0">
              <a:buNone/>
            </a:pP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extension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Diagram</a:t>
            </a:r>
            <a:r>
              <a:rPr lang="de-DE" sz="1400" dirty="0">
                <a:latin typeface="Courier" pitchFamily="2" charset="0"/>
              </a:rPr>
              <a:t> {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var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size</a:t>
            </a:r>
            <a:r>
              <a:rPr lang="de-DE" sz="1400" dirty="0">
                <a:latin typeface="Courier" pitchFamily="2" charset="0"/>
              </a:rPr>
              <a:t>: </a:t>
            </a:r>
            <a:r>
              <a:rPr lang="de-DE" sz="1400" dirty="0" err="1">
                <a:latin typeface="Courier" pitchFamily="2" charset="0"/>
              </a:rPr>
              <a:t>CGSize</a:t>
            </a:r>
            <a:r>
              <a:rPr lang="de-DE" sz="1400" dirty="0">
                <a:latin typeface="Courier" pitchFamily="2" charset="0"/>
              </a:rPr>
              <a:t> {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switch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self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{ </a:t>
            </a:r>
          </a:p>
          <a:p>
            <a:pPr marL="0" indent="0">
              <a:buNone/>
            </a:pP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.primitive(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size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_</a:t>
            </a:r>
            <a:r>
              <a:rPr lang="de-DE" sz="1400" dirty="0">
                <a:latin typeface="Courier" pitchFamily="2" charset="0"/>
              </a:rPr>
              <a:t>):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return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size</a:t>
            </a:r>
            <a:r>
              <a:rPr lang="de-DE" sz="1400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.</a:t>
            </a:r>
            <a:r>
              <a:rPr lang="de-DE" sz="1400" dirty="0" err="1">
                <a:latin typeface="Courier" pitchFamily="2" charset="0"/>
              </a:rPr>
              <a:t>attributed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_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x):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return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x.size</a:t>
            </a:r>
            <a:r>
              <a:rPr lang="de-DE" sz="1400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.</a:t>
            </a:r>
            <a:r>
              <a:rPr lang="de-DE" sz="1400" dirty="0" err="1">
                <a:latin typeface="Courier" pitchFamily="2" charset="0"/>
              </a:rPr>
              <a:t>beside</a:t>
            </a:r>
            <a:r>
              <a:rPr lang="de-DE" sz="1400" dirty="0">
                <a:latin typeface="Courier" pitchFamily="2" charset="0"/>
              </a:rPr>
              <a:t>(l, </a:t>
            </a:r>
            <a:r>
              <a:rPr lang="de-DE" sz="1400" dirty="0" err="1">
                <a:latin typeface="Courier" pitchFamily="2" charset="0"/>
              </a:rPr>
              <a:t>r</a:t>
            </a:r>
            <a:r>
              <a:rPr lang="de-DE" sz="1400" dirty="0">
                <a:latin typeface="Courier" pitchFamily="2" charset="0"/>
              </a:rPr>
              <a:t>):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sizeL</a:t>
            </a:r>
            <a:r>
              <a:rPr lang="de-DE" sz="1400" dirty="0">
                <a:latin typeface="Courier" pitchFamily="2" charset="0"/>
              </a:rPr>
              <a:t> = </a:t>
            </a:r>
            <a:r>
              <a:rPr lang="de-DE" sz="1400" dirty="0" err="1">
                <a:latin typeface="Courier" pitchFamily="2" charset="0"/>
              </a:rPr>
              <a:t>l.size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sizeR</a:t>
            </a:r>
            <a:r>
              <a:rPr lang="de-DE" sz="1400" dirty="0">
                <a:latin typeface="Courier" pitchFamily="2" charset="0"/>
              </a:rPr>
              <a:t> = </a:t>
            </a:r>
            <a:r>
              <a:rPr lang="de-DE" sz="1400" dirty="0" err="1">
                <a:latin typeface="Courier" pitchFamily="2" charset="0"/>
              </a:rPr>
              <a:t>r.size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return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CGSize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width</a:t>
            </a:r>
            <a:r>
              <a:rPr lang="de-DE" sz="1400" dirty="0">
                <a:latin typeface="Courier" pitchFamily="2" charset="0"/>
              </a:rPr>
              <a:t>: </a:t>
            </a:r>
            <a:r>
              <a:rPr lang="de-DE" sz="1400" dirty="0" err="1">
                <a:latin typeface="Courier" pitchFamily="2" charset="0"/>
              </a:rPr>
              <a:t>sizeL.width</a:t>
            </a:r>
            <a:r>
              <a:rPr lang="de-DE" sz="1400" dirty="0">
                <a:latin typeface="Courier" pitchFamily="2" charset="0"/>
              </a:rPr>
              <a:t> + </a:t>
            </a:r>
            <a:r>
              <a:rPr lang="de-DE" sz="1400" dirty="0" err="1">
                <a:latin typeface="Courier" pitchFamily="2" charset="0"/>
              </a:rPr>
              <a:t>sizeR.width</a:t>
            </a:r>
            <a:r>
              <a:rPr lang="de-DE" sz="1400" dirty="0">
                <a:latin typeface="Courier" pitchFamily="2" charset="0"/>
              </a:rPr>
              <a:t>, </a:t>
            </a:r>
          </a:p>
          <a:p>
            <a:pPr marL="0" indent="0">
              <a:buNone/>
            </a:pPr>
            <a:r>
              <a:rPr lang="de-DE" sz="1400" dirty="0">
                <a:latin typeface="Courier" pitchFamily="2" charset="0"/>
              </a:rPr>
              <a:t>          </a:t>
            </a:r>
            <a:r>
              <a:rPr lang="de-DE" sz="1400" dirty="0" err="1">
                <a:latin typeface="Courier" pitchFamily="2" charset="0"/>
              </a:rPr>
              <a:t>height</a:t>
            </a:r>
            <a:r>
              <a:rPr lang="de-DE" sz="1400" dirty="0">
                <a:latin typeface="Courier" pitchFamily="2" charset="0"/>
              </a:rPr>
              <a:t>: </a:t>
            </a:r>
            <a:r>
              <a:rPr lang="de-DE" sz="1400" dirty="0" err="1">
                <a:latin typeface="Courier" pitchFamily="2" charset="0"/>
              </a:rPr>
              <a:t>max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sizeL.height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dirty="0" err="1">
                <a:latin typeface="Courier" pitchFamily="2" charset="0"/>
              </a:rPr>
              <a:t>sizeR.height</a:t>
            </a:r>
            <a:r>
              <a:rPr lang="de-DE" sz="1400" dirty="0">
                <a:latin typeface="Courier" pitchFamily="2" charset="0"/>
              </a:rPr>
              <a:t>))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.</a:t>
            </a:r>
            <a:r>
              <a:rPr lang="de-DE" sz="1400" dirty="0" err="1">
                <a:latin typeface="Courier" pitchFamily="2" charset="0"/>
              </a:rPr>
              <a:t>below</a:t>
            </a:r>
            <a:r>
              <a:rPr lang="de-DE" sz="1400" dirty="0">
                <a:latin typeface="Courier" pitchFamily="2" charset="0"/>
              </a:rPr>
              <a:t>(l, </a:t>
            </a:r>
            <a:r>
              <a:rPr lang="de-DE" sz="1400" dirty="0" err="1">
                <a:latin typeface="Courier" pitchFamily="2" charset="0"/>
              </a:rPr>
              <a:t>r</a:t>
            </a:r>
            <a:r>
              <a:rPr lang="de-DE" sz="1400" dirty="0">
                <a:latin typeface="Courier" pitchFamily="2" charset="0"/>
              </a:rPr>
              <a:t>): </a:t>
            </a:r>
          </a:p>
          <a:p>
            <a:pPr marL="0" indent="0">
              <a:buNone/>
            </a:pP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 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return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CGSize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width</a:t>
            </a:r>
            <a:r>
              <a:rPr lang="de-DE" sz="1400" dirty="0">
                <a:latin typeface="Courier" pitchFamily="2" charset="0"/>
              </a:rPr>
              <a:t>: </a:t>
            </a:r>
            <a:r>
              <a:rPr lang="de-DE" sz="1400" dirty="0" err="1">
                <a:latin typeface="Courier" pitchFamily="2" charset="0"/>
              </a:rPr>
              <a:t>max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dirty="0" err="1">
                <a:latin typeface="Courier" pitchFamily="2" charset="0"/>
              </a:rPr>
              <a:t>l.size.width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dirty="0" err="1">
                <a:latin typeface="Courier" pitchFamily="2" charset="0"/>
              </a:rPr>
              <a:t>r.size.width</a:t>
            </a:r>
            <a:r>
              <a:rPr lang="de-DE" sz="1400" dirty="0">
                <a:latin typeface="Courier" pitchFamily="2" charset="0"/>
              </a:rPr>
              <a:t>),</a:t>
            </a:r>
            <a:br>
              <a:rPr lang="de-DE" sz="1400" dirty="0">
                <a:latin typeface="Courier" pitchFamily="2" charset="0"/>
              </a:rPr>
            </a:br>
            <a:r>
              <a:rPr lang="de-DE" sz="1400" dirty="0">
                <a:latin typeface="Courier" pitchFamily="2" charset="0"/>
              </a:rPr>
              <a:t>          </a:t>
            </a:r>
            <a:r>
              <a:rPr lang="de-DE" sz="1400" dirty="0" err="1">
                <a:latin typeface="Courier" pitchFamily="2" charset="0"/>
              </a:rPr>
              <a:t>height</a:t>
            </a:r>
            <a:r>
              <a:rPr lang="de-DE" sz="1400" dirty="0">
                <a:latin typeface="Courier" pitchFamily="2" charset="0"/>
              </a:rPr>
              <a:t>: </a:t>
            </a:r>
            <a:r>
              <a:rPr lang="de-DE" sz="1400" dirty="0" err="1">
                <a:latin typeface="Courier" pitchFamily="2" charset="0"/>
              </a:rPr>
              <a:t>l.size.height</a:t>
            </a:r>
            <a:r>
              <a:rPr lang="de-DE" sz="1400" dirty="0">
                <a:latin typeface="Courier" pitchFamily="2" charset="0"/>
              </a:rPr>
              <a:t> + </a:t>
            </a:r>
            <a:r>
              <a:rPr lang="de-DE" sz="1400" dirty="0" err="1">
                <a:latin typeface="Courier" pitchFamily="2" charset="0"/>
              </a:rPr>
              <a:t>r.size.height</a:t>
            </a:r>
            <a:r>
              <a:rPr lang="de-DE" sz="1400" dirty="0">
                <a:latin typeface="Courier" pitchFamily="2" charset="0"/>
              </a:rPr>
              <a:t>) </a:t>
            </a:r>
          </a:p>
          <a:p>
            <a:pPr marL="0" indent="0">
              <a:buNone/>
            </a:pP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    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case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>
                <a:latin typeface="Courier" pitchFamily="2" charset="0"/>
              </a:rPr>
              <a:t>.</a:t>
            </a:r>
            <a:r>
              <a:rPr lang="de-DE" sz="1400" dirty="0" err="1">
                <a:latin typeface="Courier" pitchFamily="2" charset="0"/>
              </a:rPr>
              <a:t>align</a:t>
            </a:r>
            <a:r>
              <a:rPr lang="de-DE" sz="1400" dirty="0">
                <a:latin typeface="Courier" pitchFamily="2" charset="0"/>
              </a:rPr>
              <a:t>(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_</a:t>
            </a:r>
            <a:r>
              <a:rPr lang="de-DE" sz="1400" dirty="0">
                <a:latin typeface="Courier" pitchFamily="2" charset="0"/>
              </a:rPr>
              <a:t>,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let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r</a:t>
            </a:r>
            <a:r>
              <a:rPr lang="de-DE" sz="1400" dirty="0">
                <a:latin typeface="Courier" pitchFamily="2" charset="0"/>
              </a:rPr>
              <a:t>): </a:t>
            </a:r>
            <a:r>
              <a:rPr lang="de-DE" sz="1400" b="1" dirty="0" err="1">
                <a:solidFill>
                  <a:srgbClr val="F99644"/>
                </a:solidFill>
                <a:latin typeface="Courier" pitchFamily="2" charset="0"/>
              </a:rPr>
              <a:t>return</a:t>
            </a:r>
            <a:r>
              <a:rPr lang="de-DE" sz="1400" b="1" dirty="0">
                <a:solidFill>
                  <a:srgbClr val="F99644"/>
                </a:solidFill>
                <a:latin typeface="Courier" pitchFamily="2" charset="0"/>
              </a:rPr>
              <a:t> </a:t>
            </a:r>
            <a:r>
              <a:rPr lang="de-DE" sz="1400" dirty="0" err="1">
                <a:latin typeface="Courier" pitchFamily="2" charset="0"/>
              </a:rPr>
              <a:t>r.size</a:t>
            </a:r>
            <a:r>
              <a:rPr lang="de-DE" sz="1400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de-DE" sz="1400" dirty="0">
                <a:latin typeface="Courier" pitchFamily="2" charset="0"/>
              </a:rPr>
              <a:t>    } </a:t>
            </a:r>
          </a:p>
          <a:p>
            <a:pPr marL="0" indent="0">
              <a:buNone/>
            </a:pPr>
            <a:r>
              <a:rPr lang="de-DE" sz="1400" dirty="0">
                <a:latin typeface="Courier" pitchFamily="2" charset="0"/>
              </a:rPr>
              <a:t>  } </a:t>
            </a:r>
          </a:p>
          <a:p>
            <a:pPr marL="0" indent="0">
              <a:buNone/>
            </a:pPr>
            <a:r>
              <a:rPr lang="de-DE" sz="1400" dirty="0">
                <a:latin typeface="Courier" pitchFamily="2" charset="0"/>
              </a:rPr>
              <a:t>}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E13FC7-4016-984E-AB26-FD63026AB6E0}"/>
              </a:ext>
            </a:extLst>
          </p:cNvPr>
          <p:cNvSpPr txBox="1"/>
          <p:nvPr/>
        </p:nvSpPr>
        <p:spPr>
          <a:xfrm>
            <a:off x="4632292" y="274639"/>
            <a:ext cx="4054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Eidhof</a:t>
            </a:r>
            <a:r>
              <a:rPr lang="de-DE" dirty="0"/>
              <a:t>, Kugler, </a:t>
            </a:r>
            <a:r>
              <a:rPr lang="de-DE" dirty="0" err="1"/>
              <a:t>Swierstra</a:t>
            </a:r>
            <a:r>
              <a:rPr lang="de-DE" dirty="0"/>
              <a:t>: </a:t>
            </a:r>
            <a:r>
              <a:rPr lang="de-DE" dirty="0" err="1"/>
              <a:t>Functional</a:t>
            </a:r>
            <a:r>
              <a:rPr lang="de-DE" dirty="0"/>
              <a:t> Swift</a:t>
            </a:r>
          </a:p>
        </p:txBody>
      </p:sp>
    </p:spTree>
    <p:extLst>
      <p:ext uri="{BB962C8B-B14F-4D97-AF65-F5344CB8AC3E}">
        <p14:creationId xmlns:p14="http://schemas.microsoft.com/office/powerpoint/2010/main" val="161476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3AF0A2-7FA0-F44E-8321-12AA6AE6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Baukasten für Sprachen</a:t>
            </a:r>
          </a:p>
          <a:p>
            <a:r>
              <a:rPr lang="de-DE" dirty="0"/>
              <a:t>enthält mehrere spezielle Lehrsprachen</a:t>
            </a:r>
          </a:p>
          <a:p>
            <a:r>
              <a:rPr lang="de-DE" dirty="0"/>
              <a:t>Abkömmling von </a:t>
            </a:r>
            <a:r>
              <a:rPr lang="de-DE" dirty="0" err="1"/>
              <a:t>Scheme</a:t>
            </a:r>
            <a:r>
              <a:rPr lang="de-DE" dirty="0"/>
              <a:t>/Lisp</a:t>
            </a:r>
          </a:p>
          <a:p>
            <a:r>
              <a:rPr lang="de-DE" dirty="0" err="1"/>
              <a:t>untgetypte</a:t>
            </a:r>
            <a:r>
              <a:rPr lang="de-DE" dirty="0"/>
              <a:t> und getypte Varianten</a:t>
            </a:r>
          </a:p>
          <a:p>
            <a:r>
              <a:rPr lang="de-DE" dirty="0"/>
              <a:t>eigene </a:t>
            </a:r>
            <a:r>
              <a:rPr lang="de-DE" dirty="0" err="1"/>
              <a:t>Runtime</a:t>
            </a:r>
            <a:br>
              <a:rPr lang="de-DE" dirty="0"/>
            </a:br>
            <a:r>
              <a:rPr lang="de-DE" dirty="0"/>
              <a:t>(Byte-Code, Native Code, JIT)</a:t>
            </a:r>
          </a:p>
        </p:txBody>
      </p:sp>
      <p:sp>
        <p:nvSpPr>
          <p:cNvPr id="7" name="AutoShape 8" descr="https://racket-lang.org/img/racket-logo.svg">
            <a:extLst>
              <a:ext uri="{FF2B5EF4-FFF2-40B4-BE49-F238E27FC236}">
                <a16:creationId xmlns:a16="http://schemas.microsoft.com/office/drawing/2014/main" id="{C8A5A561-9EE3-C446-8B32-B0BD2CC5F9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39E036-169A-8A45-A960-78A09E3CA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07628"/>
            <a:ext cx="3588152" cy="101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745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DBF74-7814-5149-B4DB-A6F01D3E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552B-6308-F548-A78C-1AA51353A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47905"/>
            <a:ext cx="8635999" cy="53853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9AFC0C-60E8-A345-83F5-A5E00778A908}"/>
              </a:ext>
            </a:extLst>
          </p:cNvPr>
          <p:cNvSpPr txBox="1"/>
          <p:nvPr/>
        </p:nvSpPr>
        <p:spPr>
          <a:xfrm>
            <a:off x="6489534" y="476606"/>
            <a:ext cx="2400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https://racket-lang.org/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8070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351" y="302117"/>
            <a:ext cx="8229600" cy="773266"/>
          </a:xfrm>
        </p:spPr>
        <p:txBody>
          <a:bodyPr/>
          <a:lstStyle/>
          <a:p>
            <a:r>
              <a:rPr lang="en-US" dirty="0"/>
              <a:t>F#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.NET-</a:t>
            </a:r>
            <a:r>
              <a:rPr lang="en-US" dirty="0" err="1"/>
              <a:t>Abkömmling</a:t>
            </a:r>
            <a:r>
              <a:rPr lang="en-US" dirty="0"/>
              <a:t> von </a:t>
            </a:r>
            <a:r>
              <a:rPr lang="en-US" dirty="0" err="1"/>
              <a:t>OCaml</a:t>
            </a:r>
            <a:endParaRPr lang="en-US" dirty="0"/>
          </a:p>
          <a:p>
            <a:r>
              <a:rPr lang="en-US" dirty="0" err="1"/>
              <a:t>allerdings</a:t>
            </a:r>
            <a:r>
              <a:rPr lang="en-US" dirty="0"/>
              <a:t> </a:t>
            </a:r>
            <a:r>
              <a:rPr lang="en-US" dirty="0" err="1"/>
              <a:t>ohne</a:t>
            </a:r>
            <a:r>
              <a:rPr lang="en-US" dirty="0"/>
              <a:t> </a:t>
            </a:r>
            <a:r>
              <a:rPr lang="en-US" dirty="0" err="1"/>
              <a:t>dessen</a:t>
            </a:r>
            <a:r>
              <a:rPr lang="en-US" dirty="0"/>
              <a:t> </a:t>
            </a:r>
            <a:r>
              <a:rPr lang="en-US" dirty="0" err="1"/>
              <a:t>Modulsystem</a:t>
            </a:r>
            <a:endParaRPr lang="en-US" dirty="0"/>
          </a:p>
          <a:p>
            <a:r>
              <a:rPr lang="en-US" dirty="0" err="1"/>
              <a:t>statisches</a:t>
            </a:r>
            <a:r>
              <a:rPr lang="en-US" dirty="0"/>
              <a:t> </a:t>
            </a:r>
            <a:r>
              <a:rPr lang="en-US" dirty="0" err="1"/>
              <a:t>Typsystem</a:t>
            </a:r>
            <a:endParaRPr lang="en-US" dirty="0"/>
          </a:p>
          <a:p>
            <a:r>
              <a:rPr lang="en-US" dirty="0"/>
              <a:t>…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/>
              <a:t>Maßeinheiten</a:t>
            </a:r>
            <a:endParaRPr lang="en-US" dirty="0"/>
          </a:p>
          <a:p>
            <a:r>
              <a:rPr lang="en-US" dirty="0" err="1"/>
              <a:t>integriert</a:t>
            </a:r>
            <a:r>
              <a:rPr lang="en-US" dirty="0"/>
              <a:t> in Visual Studio</a:t>
            </a:r>
          </a:p>
          <a:p>
            <a:r>
              <a:rPr lang="en-US" i="1" dirty="0"/>
              <a:t>type providers</a:t>
            </a:r>
          </a:p>
          <a:p>
            <a:r>
              <a:rPr lang="en-US" dirty="0" err="1"/>
              <a:t>Entwicklung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Microsoft </a:t>
            </a:r>
            <a:r>
              <a:rPr lang="en-US" dirty="0" err="1"/>
              <a:t>koordiniert</a:t>
            </a:r>
            <a:endParaRPr lang="en-US" dirty="0"/>
          </a:p>
        </p:txBody>
      </p:sp>
      <p:pic>
        <p:nvPicPr>
          <p:cNvPr id="6146" name="Picture 2" descr="Fsharp, Logomark, October 2014.svg">
            <a:hlinkClick r:id="rId3"/>
            <a:extLst>
              <a:ext uri="{FF2B5EF4-FFF2-40B4-BE49-F238E27FC236}">
                <a16:creationId xmlns:a16="http://schemas.microsoft.com/office/drawing/2014/main" id="{AA633F71-B385-2F4E-95BC-AD0A8859A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101656"/>
            <a:ext cx="1174188" cy="117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177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49B6-81D3-2D48-AF7B-67BC6B71C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pic>
        <p:nvPicPr>
          <p:cNvPr id="7" name="Online Media 6" descr="fsharp">
            <a:hlinkClick r:id="" action="ppaction://media"/>
            <a:extLst>
              <a:ext uri="{FF2B5EF4-FFF2-40B4-BE49-F238E27FC236}">
                <a16:creationId xmlns:a16="http://schemas.microsoft.com/office/drawing/2014/main" id="{45A928A8-8DE2-634E-9DD5-A36800B9FE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63687"/>
            <a:ext cx="9144000" cy="3730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D567D-3212-0649-832F-C3C9B8D3BEFF}"/>
              </a:ext>
            </a:extLst>
          </p:cNvPr>
          <p:cNvSpPr txBox="1"/>
          <p:nvPr/>
        </p:nvSpPr>
        <p:spPr>
          <a:xfrm>
            <a:off x="5063372" y="476606"/>
            <a:ext cx="3623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5"/>
              </a:rPr>
              <a:t>http://fsharp.github.io/FSharp.Data/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96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hybride</a:t>
            </a:r>
            <a:r>
              <a:rPr lang="en-US" dirty="0"/>
              <a:t> OO-/FP-</a:t>
            </a:r>
            <a:r>
              <a:rPr lang="en-US" dirty="0" err="1"/>
              <a:t>Sprache</a:t>
            </a:r>
            <a:endParaRPr lang="en-US" dirty="0"/>
          </a:p>
          <a:p>
            <a:r>
              <a:rPr lang="en-US" dirty="0" err="1"/>
              <a:t>statisches</a:t>
            </a:r>
            <a:r>
              <a:rPr lang="en-US" dirty="0"/>
              <a:t> </a:t>
            </a:r>
            <a:r>
              <a:rPr lang="en-US" dirty="0" err="1"/>
              <a:t>Typsystem</a:t>
            </a:r>
            <a:endParaRPr lang="en-US" dirty="0"/>
          </a:p>
          <a:p>
            <a:r>
              <a:rPr lang="en-US" dirty="0"/>
              <a:t>Java-</a:t>
            </a:r>
            <a:r>
              <a:rPr lang="en-US" dirty="0" err="1"/>
              <a:t>Plattform</a:t>
            </a:r>
            <a:endParaRPr lang="en-US" dirty="0"/>
          </a:p>
          <a:p>
            <a:r>
              <a:rPr lang="en-US" dirty="0" err="1"/>
              <a:t>Entwicklung</a:t>
            </a:r>
            <a:r>
              <a:rPr lang="en-US" dirty="0"/>
              <a:t> </a:t>
            </a:r>
            <a:r>
              <a:rPr lang="en-US" dirty="0" err="1"/>
              <a:t>koordiniert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Lightbend</a:t>
            </a:r>
            <a:endParaRPr lang="en-US" dirty="0"/>
          </a:p>
          <a:p>
            <a:r>
              <a:rPr lang="en-US" dirty="0" err="1"/>
              <a:t>Fokus</a:t>
            </a:r>
            <a:r>
              <a:rPr lang="en-US" dirty="0"/>
              <a:t> auf </a:t>
            </a:r>
            <a:r>
              <a:rPr lang="en-US" dirty="0" err="1"/>
              <a:t>Weiterentwicklung</a:t>
            </a:r>
            <a:endParaRPr lang="en-US" dirty="0"/>
          </a:p>
        </p:txBody>
      </p:sp>
      <p:pic>
        <p:nvPicPr>
          <p:cNvPr id="8194" name="Picture 2" descr="Image result for scala">
            <a:hlinkClick r:id="rId2"/>
            <a:extLst>
              <a:ext uri="{FF2B5EF4-FFF2-40B4-BE49-F238E27FC236}">
                <a16:creationId xmlns:a16="http://schemas.microsoft.com/office/drawing/2014/main" id="{8569D6B6-9215-674C-B85B-6D064A5E2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0"/>
            <a:ext cx="3269848" cy="133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412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1A40D-BF3D-C441-BC9E-524A6A25E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Beispiel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E2C7F0-687B-724F-AB89-8FB177EF6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6720"/>
            <a:ext cx="9144000" cy="489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44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9984" y="407196"/>
            <a:ext cx="8229600" cy="773266"/>
          </a:xfrm>
        </p:spPr>
        <p:txBody>
          <a:bodyPr/>
          <a:lstStyle/>
          <a:p>
            <a:r>
              <a:rPr lang="en-US" dirty="0"/>
              <a:t>Clojure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modernes</a:t>
            </a:r>
            <a:r>
              <a:rPr lang="en-US" dirty="0"/>
              <a:t> Lisp</a:t>
            </a:r>
          </a:p>
          <a:p>
            <a:r>
              <a:rPr lang="en-US" dirty="0" err="1"/>
              <a:t>dynamisch</a:t>
            </a:r>
            <a:r>
              <a:rPr lang="en-US" dirty="0"/>
              <a:t> </a:t>
            </a:r>
            <a:r>
              <a:rPr lang="en-US" dirty="0" err="1"/>
              <a:t>getypt</a:t>
            </a:r>
            <a:endParaRPr lang="en-US" dirty="0"/>
          </a:p>
          <a:p>
            <a:r>
              <a:rPr lang="en-US" dirty="0"/>
              <a:t>Java-</a:t>
            </a:r>
            <a:r>
              <a:rPr lang="en-US" dirty="0" err="1"/>
              <a:t>Plattform</a:t>
            </a:r>
            <a:endParaRPr lang="en-US" dirty="0"/>
          </a:p>
          <a:p>
            <a:r>
              <a:rPr lang="en-US" dirty="0" err="1"/>
              <a:t>Entwicklung</a:t>
            </a:r>
            <a:r>
              <a:rPr lang="en-US" dirty="0"/>
              <a:t> </a:t>
            </a:r>
            <a:r>
              <a:rPr lang="en-US" dirty="0" err="1"/>
              <a:t>koordiniert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Cognitect</a:t>
            </a:r>
            <a:endParaRPr lang="en-US" dirty="0"/>
          </a:p>
          <a:p>
            <a:r>
              <a:rPr lang="en-US" dirty="0" err="1"/>
              <a:t>Fokus</a:t>
            </a:r>
            <a:r>
              <a:rPr lang="en-US" dirty="0"/>
              <a:t> auf </a:t>
            </a:r>
            <a:r>
              <a:rPr lang="en-US" dirty="0" err="1"/>
              <a:t>Stabilität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218" name="Picture 2" descr="Clojure logo">
            <a:extLst>
              <a:ext uri="{FF2B5EF4-FFF2-40B4-BE49-F238E27FC236}">
                <a16:creationId xmlns:a16="http://schemas.microsoft.com/office/drawing/2014/main" id="{9347CAC5-565B-9740-BD3B-34B5F079A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199" y="287437"/>
            <a:ext cx="1012785" cy="1012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313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16BA-3684-9B42-8920-AB4B7352A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CEA87-5E2E-F248-847F-D661CCAAE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14198"/>
            <a:ext cx="8229600" cy="48296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;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a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map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define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record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ListFormat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^{: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doc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a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list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for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a VFEI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item."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}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-list-format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list-format?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[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list-format-size])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define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record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ArrayFormat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^{: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doc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an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array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for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a VFEI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item."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} 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-array-format element-format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array-format?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[element-format array-format-element-format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array-format-size])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define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record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-type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DataItem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^{: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doc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a VFEI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item."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}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really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-item?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[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-item-name 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-item-format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-item-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])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-item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Assert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that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list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length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matches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."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[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]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cond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list-format?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when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not=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list-format-size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(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count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c/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error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`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list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length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does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not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match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number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of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parsed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values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count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array-format?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when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not=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array-format-size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(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count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c/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error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`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-item 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array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size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does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not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match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number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of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parsed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6214F"/>
                </a:solidFill>
                <a:latin typeface="Menlo-Regular" panose="020B0609030804020204" pitchFamily="49" charset="0"/>
              </a:rPr>
              <a:t>values</a:t>
            </a:r>
            <a:r>
              <a:rPr lang="de-DE" sz="900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count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(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really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make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-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-item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format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	</a:t>
            </a:r>
          </a:p>
          <a:p>
            <a:pPr marL="0" indent="0">
              <a:buNone/>
            </a:pPr>
            <a:endParaRPr lang="de-DE" sz="9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FADF9-3730-0644-BE92-9DAC382DF9EB}"/>
              </a:ext>
            </a:extLst>
          </p:cNvPr>
          <p:cNvSpPr txBox="1"/>
          <p:nvPr/>
        </p:nvSpPr>
        <p:spPr>
          <a:xfrm>
            <a:off x="5028298" y="476606"/>
            <a:ext cx="365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2"/>
              </a:rPr>
              <a:t>https://github.com/active-group/vfei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9860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160E-DE1D-DC4D-9BF8-B6ABA7091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2503"/>
            <a:ext cx="8229600" cy="4829604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statisches Typsystem, Typklassen</a:t>
            </a:r>
          </a:p>
          <a:p>
            <a:r>
              <a:rPr lang="de-DE" dirty="0"/>
              <a:t>effektvolle Berechnungen über explizite Monaden</a:t>
            </a:r>
          </a:p>
          <a:p>
            <a:r>
              <a:rPr lang="de-DE" dirty="0"/>
              <a:t>viele Erweiterungen</a:t>
            </a:r>
          </a:p>
          <a:p>
            <a:r>
              <a:rPr lang="de-DE" dirty="0"/>
              <a:t>nicht-strikte Auswertung</a:t>
            </a:r>
          </a:p>
          <a:p>
            <a:r>
              <a:rPr lang="de-DE" dirty="0"/>
              <a:t>viele Optionen für Parallelisierung und Nebenläufigkeit</a:t>
            </a:r>
          </a:p>
          <a:p>
            <a:r>
              <a:rPr lang="de-DE" dirty="0"/>
              <a:t>eigene </a:t>
            </a:r>
            <a:r>
              <a:rPr lang="de-DE" dirty="0" err="1"/>
              <a:t>Runtime</a:t>
            </a:r>
            <a:endParaRPr lang="de-DE" dirty="0"/>
          </a:p>
          <a:p>
            <a:r>
              <a:rPr lang="de-DE" dirty="0"/>
              <a:t>hochoptimierender Compiler</a:t>
            </a:r>
            <a:br>
              <a:rPr lang="de-DE" dirty="0"/>
            </a:br>
            <a:r>
              <a:rPr lang="de-DE" dirty="0"/>
              <a:t>(Native Code)</a:t>
            </a:r>
          </a:p>
          <a:p>
            <a:r>
              <a:rPr lang="de-DE" dirty="0"/>
              <a:t>Entwicklung koordiniert bei Microsoft Research</a:t>
            </a:r>
          </a:p>
        </p:txBody>
      </p:sp>
      <p:sp>
        <p:nvSpPr>
          <p:cNvPr id="4" name="AutoShape 2" descr="https://www.haskell.org/img/haskell-logo.svg">
            <a:extLst>
              <a:ext uri="{FF2B5EF4-FFF2-40B4-BE49-F238E27FC236}">
                <a16:creationId xmlns:a16="http://schemas.microsoft.com/office/drawing/2014/main" id="{D5A491D9-F451-684E-BF83-2B2C7CFDB2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E6203-C478-D44E-945D-5A118727F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4751"/>
            <a:ext cx="4826682" cy="75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40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6909B-92D7-2046-8A05-2B459259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 Plattform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1BB58F-F705-4E4E-A611-859165A425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3934782"/>
              </p:ext>
            </p:extLst>
          </p:nvPr>
        </p:nvGraphicFramePr>
        <p:xfrm>
          <a:off x="457199" y="1296988"/>
          <a:ext cx="8229600" cy="5162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887155788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504428191"/>
                    </a:ext>
                  </a:extLst>
                </a:gridCol>
              </a:tblGrid>
              <a:tr h="333286">
                <a:tc>
                  <a:txBody>
                    <a:bodyPr/>
                    <a:lstStyle/>
                    <a:p>
                      <a:r>
                        <a:rPr lang="de-DE" sz="2400" dirty="0"/>
                        <a:t>Plattform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Sprache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63554"/>
                  </a:ext>
                </a:extLst>
              </a:tr>
              <a:tr h="333286">
                <a:tc>
                  <a:txBody>
                    <a:bodyPr/>
                    <a:lstStyle/>
                    <a:p>
                      <a:r>
                        <a:rPr lang="de-DE" sz="2400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Clojure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056916"/>
                  </a:ext>
                </a:extLst>
              </a:tr>
              <a:tr h="575261">
                <a:tc>
                  <a:txBody>
                    <a:bodyPr/>
                    <a:lstStyle/>
                    <a:p>
                      <a:r>
                        <a:rPr lang="de-DE" sz="2400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Scala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791962"/>
                  </a:ext>
                </a:extLst>
              </a:tr>
              <a:tr h="575261">
                <a:tc>
                  <a:txBody>
                    <a:bodyPr/>
                    <a:lstStyle/>
                    <a:p>
                      <a:r>
                        <a:rPr lang="de-DE" sz="2400" dirty="0"/>
                        <a:t>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F#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78778"/>
                  </a:ext>
                </a:extLst>
              </a:tr>
              <a:tr h="575261">
                <a:tc>
                  <a:txBody>
                    <a:bodyPr/>
                    <a:lstStyle/>
                    <a:p>
                      <a:r>
                        <a:rPr lang="de-DE" sz="2400" dirty="0"/>
                        <a:t>Erlang (Unix, Windows)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Elixir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279617"/>
                  </a:ext>
                </a:extLst>
              </a:tr>
              <a:tr h="333286">
                <a:tc>
                  <a:txBody>
                    <a:bodyPr/>
                    <a:lstStyle/>
                    <a:p>
                      <a:r>
                        <a:rPr lang="de-DE" sz="2400" dirty="0"/>
                        <a:t>Erlang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Erlang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717504"/>
                  </a:ext>
                </a:extLst>
              </a:tr>
              <a:tr h="575261">
                <a:tc>
                  <a:txBody>
                    <a:bodyPr/>
                    <a:lstStyle/>
                    <a:p>
                      <a:r>
                        <a:rPr lang="de-DE" sz="2400" dirty="0" err="1"/>
                        <a:t>Haskell</a:t>
                      </a:r>
                      <a:r>
                        <a:rPr lang="de-DE" sz="2400" dirty="0"/>
                        <a:t> (Unix, Windows)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Haskell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293363"/>
                  </a:ext>
                </a:extLst>
              </a:tr>
              <a:tr h="333286">
                <a:tc>
                  <a:txBody>
                    <a:bodyPr/>
                    <a:lstStyle/>
                    <a:p>
                      <a:r>
                        <a:rPr lang="de-DE" sz="2400" dirty="0" err="1"/>
                        <a:t>OCaml</a:t>
                      </a:r>
                      <a:r>
                        <a:rPr lang="de-DE" sz="2400" dirty="0"/>
                        <a:t> (Unix)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OCaml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128245"/>
                  </a:ext>
                </a:extLst>
              </a:tr>
              <a:tr h="575261">
                <a:tc>
                  <a:txBody>
                    <a:bodyPr/>
                    <a:lstStyle/>
                    <a:p>
                      <a:r>
                        <a:rPr lang="de-DE" sz="2400" dirty="0"/>
                        <a:t>Racket (Unix, Windows, Mac)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958116"/>
                  </a:ext>
                </a:extLst>
              </a:tr>
              <a:tr h="333286">
                <a:tc>
                  <a:txBody>
                    <a:bodyPr/>
                    <a:lstStyle/>
                    <a:p>
                      <a:r>
                        <a:rPr lang="de-DE" sz="2400" dirty="0"/>
                        <a:t>Apple, Linux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Swift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54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5265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6909B-92D7-2046-8A05-2B459259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Statisch/dynamisch getypt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1BB58F-F705-4E4E-A611-859165A425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0097489"/>
              </p:ext>
            </p:extLst>
          </p:nvPr>
        </p:nvGraphicFramePr>
        <p:xfrm>
          <a:off x="457199" y="1296988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3378296742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504428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Typsystem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Sprache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6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dynamisch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Clojure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056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dynamisch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Elixir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279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dynamisch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Erlang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717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dynamisch (auch statisch)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11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statisch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F#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183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statisch, Typklassen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Haskell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29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statisch,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OCaml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128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400" dirty="0"/>
                        <a:t>statisch, OO-Integration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Scala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6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/>
                        <a:t>statisch, OO-Integration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Swift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54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7893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6909B-92D7-2046-8A05-2B459259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Merkmal pro Sprache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1BB58F-F705-4E4E-A611-859165A425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884350"/>
              </p:ext>
            </p:extLst>
          </p:nvPr>
        </p:nvGraphicFramePr>
        <p:xfrm>
          <a:off x="457199" y="1296988"/>
          <a:ext cx="8229600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3374104654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504428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Merkmal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Sprache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6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Lisp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 err="1"/>
                        <a:t>Clojure</a:t>
                      </a:r>
                      <a:r>
                        <a:rPr lang="de-DE" sz="2200" dirty="0"/>
                        <a:t>, 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056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Erlang, andere 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 err="1"/>
                        <a:t>Elixir</a:t>
                      </a:r>
                      <a:endParaRPr lang="de-DE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279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verteilte, fehlertolerante Systeme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Erlang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717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Sprache der Wahl auf 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F#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183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„</a:t>
                      </a:r>
                      <a:r>
                        <a:rPr lang="de-DE" sz="2200" dirty="0" err="1"/>
                        <a:t>fancy</a:t>
                      </a:r>
                      <a:r>
                        <a:rPr lang="de-DE" sz="2200" dirty="0"/>
                        <a:t> </a:t>
                      </a:r>
                      <a:r>
                        <a:rPr lang="de-DE" sz="2200" dirty="0" err="1"/>
                        <a:t>types</a:t>
                      </a:r>
                      <a:r>
                        <a:rPr lang="de-DE" sz="2200" dirty="0"/>
                        <a:t>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 err="1"/>
                        <a:t>Haskell</a:t>
                      </a:r>
                      <a:endParaRPr lang="de-DE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29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Modulsystem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 err="1"/>
                        <a:t>OCaml</a:t>
                      </a:r>
                      <a:endParaRPr lang="de-DE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128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Sprach-Baukasten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958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200" dirty="0"/>
                        <a:t>hybrid OO/FP auf Java-Plattform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Scala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6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200" dirty="0"/>
                        <a:t>hybrid OO/FP auf Apple-Plattform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200" dirty="0"/>
                        <a:t>Swift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854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4548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9FD6-818C-E444-B564-266AC3156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 pro Sprache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E3EE86-30D6-FD4B-8262-EEE5439FF2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981512"/>
              </p:ext>
            </p:extLst>
          </p:nvPr>
        </p:nvGraphicFramePr>
        <p:xfrm>
          <a:off x="457200" y="1296988"/>
          <a:ext cx="8229600" cy="499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287560052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36242500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Grund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404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Performance, große Projekte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OCaml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995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Performance, Parallelismus, </a:t>
                      </a:r>
                      <a:r>
                        <a:rPr lang="de-DE" sz="2800" dirty="0" err="1"/>
                        <a:t>fancy</a:t>
                      </a:r>
                      <a:r>
                        <a:rPr lang="de-DE" sz="2800" dirty="0"/>
                        <a:t> </a:t>
                      </a:r>
                      <a:r>
                        <a:rPr lang="de-DE" sz="2800" dirty="0" err="1"/>
                        <a:t>types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Haskell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975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Verteilung, Fehlertoleranz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Erlang, </a:t>
                      </a:r>
                      <a:r>
                        <a:rPr lang="de-DE" sz="2800" dirty="0" err="1"/>
                        <a:t>Elixir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609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F#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024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Clojure</a:t>
                      </a:r>
                      <a:r>
                        <a:rPr lang="de-DE" sz="2800" dirty="0"/>
                        <a:t>, Scala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506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DSL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Racket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363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Apple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Swift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485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7516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DD9F-B67A-C24B-A300-3C2C825D8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Hindley</a:t>
            </a:r>
            <a:r>
              <a:rPr lang="de-DE" dirty="0"/>
              <a:t>-</a:t>
            </a:r>
            <a:r>
              <a:rPr lang="de-DE" dirty="0" err="1"/>
              <a:t>Milner</a:t>
            </a:r>
            <a:r>
              <a:rPr lang="de-DE" dirty="0"/>
              <a:t>-Typsystem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3F9CC31-AD45-F644-85D4-596A71BCA224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039473"/>
              </p:ext>
            </p:extLst>
          </p:nvPr>
        </p:nvGraphicFramePr>
        <p:xfrm>
          <a:off x="457200" y="1296988"/>
          <a:ext cx="8229600" cy="482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4" name="Document" r:id="rId4" imgW="0" imgH="0" progId="Word.Document.12">
                  <p:embed/>
                </p:oleObj>
              </mc:Choice>
              <mc:Fallback>
                <p:oleObj name="Document" r:id="rId4" imgW="0" imgH="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457200" y="1296988"/>
                        <a:ext cx="8229600" cy="482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C9D3057-CFFF-9B44-8A29-2852884395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9125068"/>
              </p:ext>
            </p:extLst>
          </p:nvPr>
        </p:nvGraphicFramePr>
        <p:xfrm>
          <a:off x="589973" y="1084263"/>
          <a:ext cx="5969000" cy="504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5" name="Document" r:id="rId5" imgW="5969000" imgH="5041900" progId="Word.Document.12">
                  <p:embed/>
                </p:oleObj>
              </mc:Choice>
              <mc:Fallback>
                <p:oleObj name="Document" r:id="rId5" imgW="5969000" imgH="5041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9973" y="1084263"/>
                        <a:ext cx="5969000" cy="504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9679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94C6-A4D4-3C40-8275-4779A9E9E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3266"/>
          </a:xfrm>
        </p:spPr>
        <p:txBody>
          <a:bodyPr/>
          <a:lstStyle/>
          <a:p>
            <a:r>
              <a:rPr lang="de-DE" dirty="0"/>
              <a:t>Nicht-Strikte Auswertung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9BDCF-55F0-DB4B-BB3B-AFBD8A3A0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8000"/>
                </a:solidFill>
                <a:latin typeface="Courier" pitchFamily="2" charset="0"/>
              </a:rPr>
              <a:t>data</a:t>
            </a:r>
            <a:r>
              <a:rPr lang="en-US" dirty="0">
                <a:solidFill>
                  <a:srgbClr val="008000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Tree 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Node a [Tree a]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Courier" pitchFamily="2" charset="0"/>
              </a:rPr>
              <a:t>maptree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 f (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Node a sub)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br>
              <a:rPr lang="en-US" b="1" dirty="0">
                <a:solidFill>
                  <a:srgbClr val="AA22FF"/>
                </a:solidFill>
                <a:latin typeface="Courier" pitchFamily="2" charset="0"/>
              </a:rPr>
            </a:b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 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Node (f a) (map (</a:t>
            </a:r>
            <a:r>
              <a:rPr lang="en-US" dirty="0" err="1">
                <a:solidFill>
                  <a:srgbClr val="B00040"/>
                </a:solidFill>
                <a:latin typeface="Courier" pitchFamily="2" charset="0"/>
              </a:rPr>
              <a:t>maptree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 f) sub)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Courier" pitchFamily="2" charset="0"/>
              </a:rPr>
              <a:t>reptree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::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(a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-&gt;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[a])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-&gt;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-&gt;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Tree a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Courier" pitchFamily="2" charset="0"/>
              </a:rPr>
              <a:t>reptree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 f 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br>
              <a:rPr lang="en-US" b="1" dirty="0">
                <a:solidFill>
                  <a:srgbClr val="AA22FF"/>
                </a:solidFill>
                <a:latin typeface="Courier" pitchFamily="2" charset="0"/>
              </a:rPr>
            </a:b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 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Node a (map (</a:t>
            </a:r>
            <a:r>
              <a:rPr lang="en-US" dirty="0" err="1">
                <a:solidFill>
                  <a:srgbClr val="B00040"/>
                </a:solidFill>
                <a:latin typeface="Courier" pitchFamily="2" charset="0"/>
              </a:rPr>
              <a:t>reptree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 f) (f a))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Courier" pitchFamily="2" charset="0"/>
              </a:rPr>
              <a:t>gametree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::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Board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-&gt;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Tree Board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FF"/>
                </a:solidFill>
                <a:latin typeface="Courier" pitchFamily="2" charset="0"/>
              </a:rPr>
              <a:t>gametree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 p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</a:t>
            </a:r>
            <a:r>
              <a:rPr lang="en-US" dirty="0" err="1">
                <a:solidFill>
                  <a:srgbClr val="AA22FF"/>
                </a:solidFill>
                <a:latin typeface="Courier" pitchFamily="2" charset="0"/>
              </a:rPr>
              <a:t>reptree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moves p</a:t>
            </a:r>
          </a:p>
          <a:p>
            <a:pPr marL="0" indent="0">
              <a:buNone/>
            </a:pPr>
            <a:endParaRPr lang="de-DE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927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68C86-496B-B840-AC61-2F715488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Endrekursion / </a:t>
            </a:r>
            <a:r>
              <a:rPr lang="de-DE" dirty="0" err="1"/>
              <a:t>Tail</a:t>
            </a:r>
            <a:r>
              <a:rPr lang="de-DE" dirty="0"/>
              <a:t>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105F3-D16C-FA4B-AAC6-B997D170B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reverse l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 rev l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[]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</a:t>
            </a:r>
            <a:r>
              <a:rPr lang="en-US" b="1" dirty="0">
                <a:solidFill>
                  <a:srgbClr val="008000"/>
                </a:solidFill>
                <a:latin typeface="Courier" pitchFamily="2" charset="0"/>
              </a:rPr>
              <a:t>where</a:t>
            </a:r>
            <a:endParaRPr lang="en-US" dirty="0">
              <a:solidFill>
                <a:srgbClr val="008000"/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rev 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[]     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a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rev (</a:t>
            </a:r>
            <a:r>
              <a:rPr lang="en-US" dirty="0" err="1">
                <a:latin typeface="Courier" pitchFamily="2" charset="0"/>
              </a:rPr>
              <a:t>x</a:t>
            </a:r>
            <a:r>
              <a:rPr lang="en-US" dirty="0" err="1">
                <a:solidFill>
                  <a:srgbClr val="B00040"/>
                </a:solidFill>
                <a:latin typeface="Courier" pitchFamily="2" charset="0"/>
              </a:rPr>
              <a:t>:xs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) a </a:t>
            </a:r>
            <a:r>
              <a:rPr lang="en-US" b="1" dirty="0">
                <a:solidFill>
                  <a:srgbClr val="AA22FF"/>
                </a:solidFill>
                <a:latin typeface="Courier" pitchFamily="2" charset="0"/>
              </a:rPr>
              <a:t>=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rev </a:t>
            </a:r>
            <a:r>
              <a:rPr lang="en-US" dirty="0" err="1">
                <a:solidFill>
                  <a:srgbClr val="AA22FF"/>
                </a:solidFill>
                <a:latin typeface="Courier" pitchFamily="2" charset="0"/>
              </a:rPr>
              <a:t>xs</a:t>
            </a:r>
            <a:r>
              <a:rPr lang="en-US" dirty="0">
                <a:solidFill>
                  <a:srgbClr val="AA22FF"/>
                </a:solidFill>
                <a:latin typeface="Courier" pitchFamily="2" charset="0"/>
              </a:rPr>
              <a:t> (</a:t>
            </a:r>
            <a:r>
              <a:rPr lang="en-US" dirty="0" err="1">
                <a:solidFill>
                  <a:srgbClr val="AA22FF"/>
                </a:solidFill>
                <a:latin typeface="Courier" pitchFamily="2" charset="0"/>
              </a:rPr>
              <a:t>x</a:t>
            </a:r>
            <a:r>
              <a:rPr lang="en-US" dirty="0" err="1">
                <a:solidFill>
                  <a:srgbClr val="B00040"/>
                </a:solidFill>
                <a:latin typeface="Courier" pitchFamily="2" charset="0"/>
              </a:rPr>
              <a:t>:a</a:t>
            </a:r>
            <a:r>
              <a:rPr lang="en-US" dirty="0">
                <a:solidFill>
                  <a:srgbClr val="B00040"/>
                </a:solidFill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de-DE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0600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7CAE3-522C-7646-8134-90EA413B5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Tail</a:t>
            </a:r>
            <a:r>
              <a:rPr lang="de-DE" dirty="0"/>
              <a:t> Calls vs. Plattform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A6E77D-C103-444A-AED3-AA92ADC5F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7389054"/>
              </p:ext>
            </p:extLst>
          </p:nvPr>
        </p:nvGraphicFramePr>
        <p:xfrm>
          <a:off x="457200" y="1296988"/>
          <a:ext cx="8229600" cy="344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380506673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55559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Plattform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“Proper </a:t>
                      </a:r>
                      <a:r>
                        <a:rPr lang="de-DE" sz="2800" dirty="0" err="1"/>
                        <a:t>Tail</a:t>
                      </a:r>
                      <a:r>
                        <a:rPr lang="de-DE" sz="2800" dirty="0"/>
                        <a:t> Calls“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28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JavaScript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Standard: ✅, Implementierungen: 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9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Java (Scala, </a:t>
                      </a:r>
                      <a:r>
                        <a:rPr lang="de-DE" sz="2800" dirty="0" err="1"/>
                        <a:t>Clojure</a:t>
                      </a:r>
                      <a:r>
                        <a:rPr lang="de-DE" sz="28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94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.NET (F#)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493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Racket, </a:t>
                      </a:r>
                      <a:r>
                        <a:rPr lang="de-DE" sz="2800" dirty="0" err="1"/>
                        <a:t>OCaml</a:t>
                      </a:r>
                      <a:r>
                        <a:rPr lang="de-DE" sz="2800" dirty="0"/>
                        <a:t>, </a:t>
                      </a:r>
                      <a:r>
                        <a:rPr lang="de-DE" sz="2800" dirty="0" err="1"/>
                        <a:t>Haskell</a:t>
                      </a:r>
                      <a:r>
                        <a:rPr lang="de-DE" sz="2800" dirty="0"/>
                        <a:t>, Erlang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871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6973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Lightweight Concurrency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9700FF"/>
                </a:solidFill>
                <a:latin typeface="Courier-Bold"/>
              </a:rPr>
              <a:t>do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 v1 </a:t>
            </a:r>
            <a:r>
              <a:rPr lang="en-US" b="1" dirty="0">
                <a:solidFill>
                  <a:srgbClr val="9700FF"/>
                </a:solidFill>
                <a:latin typeface="Courier-Bold"/>
              </a:rPr>
              <a:t>&lt;-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 new</a:t>
            </a:r>
          </a:p>
          <a:p>
            <a:pPr marL="0" indent="0">
              <a:buNone/>
            </a:pPr>
            <a:r>
              <a:rPr lang="en-US" dirty="0">
                <a:solidFill>
                  <a:srgbClr val="23FF06"/>
                </a:solidFill>
                <a:latin typeface="Courier"/>
              </a:rPr>
              <a:t>   v2 </a:t>
            </a:r>
            <a:r>
              <a:rPr lang="en-US" b="1" dirty="0">
                <a:solidFill>
                  <a:srgbClr val="9700FF"/>
                </a:solidFill>
                <a:latin typeface="Courier-Bold"/>
              </a:rPr>
              <a:t>&lt;-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 new</a:t>
            </a:r>
          </a:p>
          <a:p>
            <a:pPr marL="0" indent="0">
              <a:buNone/>
            </a:pPr>
            <a:r>
              <a:rPr lang="da-DK" dirty="0">
                <a:solidFill>
                  <a:srgbClr val="23FF06"/>
                </a:solidFill>
                <a:latin typeface="Courier"/>
              </a:rPr>
              <a:t>   fork (put v1 (f x))</a:t>
            </a:r>
          </a:p>
          <a:p>
            <a:pPr marL="0" indent="0">
              <a:buNone/>
            </a:pPr>
            <a:r>
              <a:rPr lang="da-DK" dirty="0">
                <a:solidFill>
                  <a:srgbClr val="23FF06"/>
                </a:solidFill>
                <a:latin typeface="Courier"/>
              </a:rPr>
              <a:t>   fork (put v2 (g x))</a:t>
            </a:r>
          </a:p>
          <a:p>
            <a:pPr marL="0" indent="0">
              <a:buNone/>
            </a:pPr>
            <a:r>
              <a:rPr lang="sv-SE" dirty="0">
                <a:solidFill>
                  <a:srgbClr val="23FF06"/>
                </a:solidFill>
                <a:latin typeface="Courier"/>
              </a:rPr>
              <a:t>   r1 </a:t>
            </a:r>
            <a:r>
              <a:rPr lang="sv-SE" b="1" dirty="0">
                <a:solidFill>
                  <a:srgbClr val="9700FF"/>
                </a:solidFill>
                <a:latin typeface="Courier-Bold"/>
              </a:rPr>
              <a:t>&lt;-</a:t>
            </a:r>
            <a:r>
              <a:rPr lang="sv-SE" dirty="0">
                <a:solidFill>
                  <a:srgbClr val="23FF06"/>
                </a:solidFill>
                <a:latin typeface="Courier"/>
              </a:rPr>
              <a:t> get v1</a:t>
            </a:r>
          </a:p>
          <a:p>
            <a:pPr marL="0" indent="0">
              <a:buNone/>
            </a:pPr>
            <a:r>
              <a:rPr lang="sv-SE" dirty="0">
                <a:solidFill>
                  <a:srgbClr val="23FF06"/>
                </a:solidFill>
                <a:latin typeface="Courier"/>
              </a:rPr>
              <a:t>   r2 </a:t>
            </a:r>
            <a:r>
              <a:rPr lang="sv-SE" b="1" dirty="0">
                <a:solidFill>
                  <a:srgbClr val="9700FF"/>
                </a:solidFill>
                <a:latin typeface="Courier-Bold"/>
              </a:rPr>
              <a:t>&lt;-</a:t>
            </a:r>
            <a:r>
              <a:rPr lang="sv-SE" dirty="0">
                <a:solidFill>
                  <a:srgbClr val="23FF06"/>
                </a:solidFill>
                <a:latin typeface="Courier"/>
              </a:rPr>
              <a:t> get v2</a:t>
            </a:r>
          </a:p>
          <a:p>
            <a:pPr marL="0" indent="0">
              <a:buNone/>
            </a:pPr>
            <a:r>
              <a:rPr lang="is-IS" dirty="0">
                <a:solidFill>
                  <a:srgbClr val="23FF06"/>
                </a:solidFill>
                <a:latin typeface="Courier"/>
              </a:rPr>
              <a:t>   return (r1 </a:t>
            </a:r>
            <a:r>
              <a:rPr lang="is-IS" dirty="0">
                <a:solidFill>
                  <a:srgbClr val="535353"/>
                </a:solidFill>
                <a:latin typeface="Courier"/>
              </a:rPr>
              <a:t>+</a:t>
            </a:r>
            <a:r>
              <a:rPr lang="is-IS" dirty="0">
                <a:solidFill>
                  <a:srgbClr val="23FF06"/>
                </a:solidFill>
                <a:latin typeface="Courier"/>
              </a:rPr>
              <a:t> r2)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850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Lightweight Concurrency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9700FF"/>
                </a:solidFill>
                <a:latin typeface="Courier-Bold"/>
              </a:rPr>
              <a:t>   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new &gt;&gt;= </a:t>
            </a:r>
            <a:r>
              <a:rPr lang="en-US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 v1 </a:t>
            </a:r>
            <a:r>
              <a:rPr lang="en-US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en-US" dirty="0">
                <a:solidFill>
                  <a:srgbClr val="23FF06"/>
                </a:solidFill>
                <a:latin typeface="Courier"/>
              </a:rPr>
              <a:t>   new &gt;&gt;= </a:t>
            </a:r>
            <a:r>
              <a:rPr lang="en-US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en-US" dirty="0">
                <a:solidFill>
                  <a:srgbClr val="23FF06"/>
                </a:solidFill>
                <a:latin typeface="Courier"/>
              </a:rPr>
              <a:t> v2 </a:t>
            </a:r>
            <a:r>
              <a:rPr lang="en-US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da-DK" dirty="0">
                <a:solidFill>
                  <a:srgbClr val="23FF06"/>
                </a:solidFill>
                <a:latin typeface="Courier"/>
              </a:rPr>
              <a:t>   fork (put v1 (f x)) </a:t>
            </a:r>
            <a:r>
              <a:rPr lang="da-DK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da-DK" dirty="0">
                <a:solidFill>
                  <a:srgbClr val="23FF06"/>
                </a:solidFill>
                <a:latin typeface="Courier"/>
              </a:rPr>
              <a:t> () </a:t>
            </a:r>
            <a:r>
              <a:rPr lang="da-DK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da-DK" dirty="0">
                <a:solidFill>
                  <a:srgbClr val="23FF06"/>
                </a:solidFill>
                <a:latin typeface="Courier"/>
              </a:rPr>
              <a:t>   fork (put v2 (g x)) </a:t>
            </a:r>
            <a:r>
              <a:rPr lang="da-DK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da-DK" dirty="0">
                <a:solidFill>
                  <a:srgbClr val="23FF06"/>
                </a:solidFill>
                <a:latin typeface="Courier"/>
              </a:rPr>
              <a:t> () </a:t>
            </a:r>
            <a:r>
              <a:rPr lang="da-DK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sv-SE" dirty="0">
                <a:solidFill>
                  <a:srgbClr val="23FF06"/>
                </a:solidFill>
                <a:latin typeface="Courier"/>
              </a:rPr>
              <a:t>   get &gt;&gt;= </a:t>
            </a:r>
            <a:r>
              <a:rPr lang="sv-SE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sv-SE" dirty="0">
                <a:solidFill>
                  <a:srgbClr val="23FF06"/>
                </a:solidFill>
                <a:latin typeface="Courier"/>
              </a:rPr>
              <a:t> r1 </a:t>
            </a:r>
            <a:r>
              <a:rPr lang="sv-SE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sv-SE" dirty="0">
                <a:solidFill>
                  <a:srgbClr val="23FF06"/>
                </a:solidFill>
                <a:latin typeface="Courier"/>
              </a:rPr>
              <a:t>   get &gt;&gt;= </a:t>
            </a:r>
            <a:r>
              <a:rPr lang="sv-SE" dirty="0">
                <a:solidFill>
                  <a:schemeClr val="accent4"/>
                </a:solidFill>
                <a:latin typeface="Courier"/>
              </a:rPr>
              <a:t>\</a:t>
            </a:r>
            <a:r>
              <a:rPr lang="sv-SE" dirty="0">
                <a:solidFill>
                  <a:srgbClr val="23FF06"/>
                </a:solidFill>
                <a:latin typeface="Courier"/>
              </a:rPr>
              <a:t> r2 </a:t>
            </a:r>
            <a:r>
              <a:rPr lang="sv-SE" dirty="0">
                <a:solidFill>
                  <a:schemeClr val="accent4"/>
                </a:solidFill>
                <a:latin typeface="Courier"/>
              </a:rPr>
              <a:t>-&gt;</a:t>
            </a:r>
          </a:p>
          <a:p>
            <a:pPr marL="0" indent="0">
              <a:buNone/>
            </a:pPr>
            <a:r>
              <a:rPr lang="is-IS" dirty="0">
                <a:solidFill>
                  <a:srgbClr val="23FF06"/>
                </a:solidFill>
                <a:latin typeface="Courier"/>
              </a:rPr>
              <a:t>   return (r1 </a:t>
            </a:r>
            <a:r>
              <a:rPr lang="is-IS" dirty="0">
                <a:solidFill>
                  <a:srgbClr val="535353"/>
                </a:solidFill>
                <a:latin typeface="Courier"/>
              </a:rPr>
              <a:t>+</a:t>
            </a:r>
            <a:r>
              <a:rPr lang="is-IS" dirty="0">
                <a:solidFill>
                  <a:srgbClr val="23FF06"/>
                </a:solidFill>
                <a:latin typeface="Courier"/>
              </a:rPr>
              <a:t> r2)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20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423FB1B-5FD6-0447-97E5-9526ABF46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statisches Typsystem</a:t>
            </a:r>
          </a:p>
          <a:p>
            <a:r>
              <a:rPr lang="de-DE" dirty="0"/>
              <a:t>mächtiges Modulsystem</a:t>
            </a:r>
          </a:p>
          <a:p>
            <a:r>
              <a:rPr lang="de-DE" dirty="0"/>
              <a:t>imperative Features</a:t>
            </a:r>
          </a:p>
          <a:p>
            <a:r>
              <a:rPr lang="de-DE" dirty="0"/>
              <a:t>eigene </a:t>
            </a:r>
            <a:r>
              <a:rPr lang="de-DE" dirty="0" err="1"/>
              <a:t>Runtime</a:t>
            </a:r>
            <a:br>
              <a:rPr lang="de-DE" dirty="0"/>
            </a:br>
            <a:r>
              <a:rPr lang="de-DE" dirty="0"/>
              <a:t>(Bytecode, Native Code)</a:t>
            </a:r>
          </a:p>
          <a:p>
            <a:r>
              <a:rPr lang="de-DE" dirty="0"/>
              <a:t>optimierender Compiler</a:t>
            </a:r>
          </a:p>
          <a:p>
            <a:r>
              <a:rPr lang="de-DE" dirty="0"/>
              <a:t>Entwicklung koordiniert von</a:t>
            </a:r>
            <a:br>
              <a:rPr lang="de-DE" dirty="0"/>
            </a:br>
            <a:r>
              <a:rPr lang="de-DE" dirty="0"/>
              <a:t>INRIA, </a:t>
            </a:r>
            <a:r>
              <a:rPr lang="de-DE" dirty="0" err="1"/>
              <a:t>OCamlLabs</a:t>
            </a:r>
            <a:endParaRPr lang="de-DE" dirty="0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01EDBEEE-3799-EF42-A459-5DDAE8AF5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2850"/>
            <a:ext cx="3525656" cy="96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557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Par-</a:t>
            </a:r>
            <a:r>
              <a:rPr lang="en-US" dirty="0" err="1"/>
              <a:t>Monade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newtype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Par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a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Par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{</a:t>
            </a: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runCont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::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(a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-&gt;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Trace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)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-&gt;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Trace</a:t>
            </a: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instance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Monad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Par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where</a:t>
            </a: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return a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=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Par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>
                <a:solidFill>
                  <a:srgbClr val="00A000"/>
                </a:solidFill>
                <a:latin typeface="Courier"/>
                <a:ea typeface="Courier"/>
                <a:cs typeface="Courier"/>
              </a:rPr>
              <a:t>\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c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-&gt;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c a)</a:t>
            </a: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m </a:t>
            </a:r>
            <a:r>
              <a:rPr lang="en-US">
                <a:solidFill>
                  <a:srgbClr val="666666"/>
                </a:solidFill>
                <a:latin typeface="Courier"/>
                <a:ea typeface="Courier"/>
                <a:cs typeface="Courier"/>
              </a:rPr>
              <a:t>&gt;&gt;=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k 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=</a:t>
            </a: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  </a:t>
            </a:r>
            <a:r>
              <a:rPr lang="en-US" b="1">
                <a:solidFill>
                  <a:srgbClr val="00BB00"/>
                </a:solidFill>
                <a:latin typeface="Courier"/>
                <a:ea typeface="Courier"/>
                <a:cs typeface="Courier"/>
              </a:rPr>
              <a:t>Par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>
                <a:solidFill>
                  <a:srgbClr val="00A000"/>
                </a:solidFill>
                <a:latin typeface="Courier"/>
                <a:ea typeface="Courier"/>
                <a:cs typeface="Courier"/>
              </a:rPr>
              <a:t>\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c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-&gt;</a:t>
            </a: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        runCont m (</a:t>
            </a:r>
            <a:r>
              <a:rPr lang="en-US">
                <a:solidFill>
                  <a:srgbClr val="00A000"/>
                </a:solidFill>
                <a:latin typeface="Courier"/>
                <a:ea typeface="Courier"/>
                <a:cs typeface="Courier"/>
              </a:rPr>
              <a:t>\</a:t>
            </a: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a </a:t>
            </a:r>
            <a:r>
              <a:rPr lang="en-US" b="1">
                <a:solidFill>
                  <a:srgbClr val="AA38FF"/>
                </a:solidFill>
                <a:latin typeface="Courier"/>
                <a:ea typeface="Courier"/>
                <a:cs typeface="Courier"/>
              </a:rPr>
              <a:t>-&gt;</a:t>
            </a:r>
            <a:endParaRPr lang="en-US">
              <a:solidFill>
                <a:srgbClr val="07FA00"/>
              </a:solidFill>
              <a:latin typeface="Courier"/>
              <a:ea typeface="Courier"/>
              <a:cs typeface="Courier"/>
            </a:endParaRPr>
          </a:p>
          <a:p>
            <a:pPr marL="0" indent="0">
              <a:buNone/>
            </a:pPr>
            <a:r>
              <a:rPr lang="en-US">
                <a:solidFill>
                  <a:srgbClr val="07FA00"/>
                </a:solidFill>
                <a:latin typeface="Courier"/>
                <a:ea typeface="Courier"/>
                <a:cs typeface="Courier"/>
              </a:rPr>
              <a:t>            runCont (k a) c))</a:t>
            </a:r>
            <a:endParaRPr lang="en-US">
              <a:latin typeface="Courier"/>
              <a:cs typeface="Courier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569091" y="1632614"/>
            <a:ext cx="5349278" cy="1475040"/>
            <a:chOff x="3141579" y="1911684"/>
            <a:chExt cx="5349278" cy="1475040"/>
          </a:xfrm>
        </p:grpSpPr>
        <p:sp>
          <p:nvSpPr>
            <p:cNvPr id="4" name="Oval 3"/>
            <p:cNvSpPr/>
            <p:nvPr/>
          </p:nvSpPr>
          <p:spPr>
            <a:xfrm>
              <a:off x="3141579" y="1911684"/>
              <a:ext cx="2727158" cy="708527"/>
            </a:xfrm>
            <a:prstGeom prst="ellipse">
              <a:avLst/>
            </a:prstGeom>
            <a:noFill/>
            <a:ln w="2857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7" idx="1"/>
              <a:endCxn id="4" idx="4"/>
            </p:cNvCxnSpPr>
            <p:nvPr/>
          </p:nvCxnSpPr>
          <p:spPr>
            <a:xfrm flipH="1" flipV="1">
              <a:off x="4505158" y="2620211"/>
              <a:ext cx="856016" cy="41257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361174" y="2678838"/>
              <a:ext cx="312968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solidFill>
                    <a:schemeClr val="accent3"/>
                  </a:solidFill>
                </a:rPr>
                <a:t>Continuation!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191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7CAE3-522C-7646-8134-90EA413B5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Eingebettete DSLs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A6E77D-C103-444A-AED3-AA92ADC5F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142738"/>
              </p:ext>
            </p:extLst>
          </p:nvPr>
        </p:nvGraphicFramePr>
        <p:xfrm>
          <a:off x="457200" y="1296988"/>
          <a:ext cx="82296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380506673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55559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/>
                        <a:t>DSL-Mechanismus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28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Racket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Makros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9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Clojure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Makros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90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Haskell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Monaden + Typklassen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94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/>
                        <a:t>Monaden + </a:t>
                      </a:r>
                      <a:r>
                        <a:rPr lang="de-DE" sz="2800" dirty="0" err="1"/>
                        <a:t>Implicits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493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634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7CAE3-522C-7646-8134-90EA413B5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Varianten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A6E77D-C103-444A-AED3-AA92ADC5F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7395826"/>
              </p:ext>
            </p:extLst>
          </p:nvPr>
        </p:nvGraphicFramePr>
        <p:xfrm>
          <a:off x="457200" y="1296988"/>
          <a:ext cx="8229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380506673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455559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Sprache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/>
                        <a:t>Varianten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28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Haskell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2800" dirty="0" err="1"/>
                        <a:t>ghcjs</a:t>
                      </a:r>
                      <a:r>
                        <a:rPr lang="de-DE" sz="2800" dirty="0"/>
                        <a:t> (JS)</a:t>
                      </a:r>
                      <a:br>
                        <a:rPr lang="de-DE" sz="2800" dirty="0"/>
                      </a:br>
                      <a:r>
                        <a:rPr lang="de-DE" sz="2800" dirty="0" err="1"/>
                        <a:t>eta</a:t>
                      </a:r>
                      <a:r>
                        <a:rPr lang="de-DE" sz="2800" dirty="0"/>
                        <a:t> (JVM), Frege (JVM)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9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Haskell</a:t>
                      </a:r>
                      <a:r>
                        <a:rPr lang="de-DE" sz="2800" dirty="0"/>
                        <a:t>/Web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Purescript</a:t>
                      </a:r>
                      <a:r>
                        <a:rPr lang="de-DE" sz="2800" dirty="0"/>
                        <a:t>, Elm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09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OCaml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Reason</a:t>
                      </a:r>
                      <a:r>
                        <a:rPr lang="de-DE" sz="2800" dirty="0"/>
                        <a:t> (</a:t>
                      </a:r>
                      <a:r>
                        <a:rPr lang="de-DE" sz="2800" dirty="0" err="1"/>
                        <a:t>OCaml</a:t>
                      </a:r>
                      <a:r>
                        <a:rPr lang="de-DE" sz="2800" dirty="0"/>
                        <a:t>, JS), </a:t>
                      </a:r>
                      <a:r>
                        <a:rPr lang="de-DE" sz="2800" dirty="0" err="1"/>
                        <a:t>Js_of_ocaml</a:t>
                      </a:r>
                      <a:r>
                        <a:rPr lang="de-DE" sz="2800" dirty="0"/>
                        <a:t> (JS)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94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Scala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Scalajs</a:t>
                      </a:r>
                      <a:r>
                        <a:rPr lang="de-DE" sz="2800" dirty="0"/>
                        <a:t> (JS)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493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Clojure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 err="1"/>
                        <a:t>ClojureScript</a:t>
                      </a:r>
                      <a:r>
                        <a:rPr lang="de-DE" sz="2800" dirty="0"/>
                        <a:t> (JS)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231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F#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/>
                        <a:t>Fable (JS)</a:t>
                      </a:r>
                      <a:endParaRPr lang="de-DE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651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6340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4E515-44A5-5F41-9F79-7EE6994A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B7B3D-46A0-C641-8FC8-78C4DAAE5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7905"/>
            <a:ext cx="8229600" cy="48296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Spoolable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struct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 type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sig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(**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Spoolable.Metadata.t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should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be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smallish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since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read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written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more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frequently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than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Spoolable.Data.t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]. *)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Metadata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sig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(**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of_string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to_string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are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used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to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persist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read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[t] on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disk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. *)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include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Stringable.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with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t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:=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t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(**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Spoolable.Data.t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where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"real"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lives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allows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for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data-specific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      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load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[save]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functionality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. *)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sig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val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load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Deferred.Or_error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.t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val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save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?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temp_file</a:t>
            </a:r>
            <a:r>
              <a:rPr lang="de-DE" sz="900" dirty="0" err="1">
                <a:solidFill>
                  <a:srgbClr val="DA4C0C"/>
                </a:solidFill>
                <a:latin typeface="Menlo-Regular" panose="020B0609030804020204" pitchFamily="49" charset="0"/>
              </a:rPr>
              <a:t>: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unit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Deferred.Or_error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.t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(**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Queue.t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an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enumerable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type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that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represents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available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queues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and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mapping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to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directory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names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on-disk. *)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sig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 [@@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deriving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sexp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,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enumerate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,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compare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]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val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to_dirname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Name_generator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Name_generator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(** All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operations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that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touch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disk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are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passed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through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 [</a:t>
            </a:r>
            <a:r>
              <a:rPr lang="de-DE" sz="900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Throttle.enqueue</a:t>
            </a:r>
            <a:r>
              <a:rPr lang="de-DE" sz="900" dirty="0">
                <a:solidFill>
                  <a:srgbClr val="57606A"/>
                </a:solidFill>
                <a:latin typeface="Menlo-Regular" panose="020B0609030804020204" pitchFamily="49" charset="0"/>
              </a:rPr>
              <a:t>] *)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Throttle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sig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val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unit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'a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.t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-&gt;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'a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.t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EAF90-FA37-C94B-A6DC-67D037085235}"/>
              </a:ext>
            </a:extLst>
          </p:cNvPr>
          <p:cNvSpPr txBox="1"/>
          <p:nvPr/>
        </p:nvSpPr>
        <p:spPr>
          <a:xfrm>
            <a:off x="4487445" y="476606"/>
            <a:ext cx="4199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2"/>
              </a:rPr>
              <a:t>https://github.com/janestreet/async_smtp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591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4E515-44A5-5F41-9F79-7EE6994A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B7B3D-46A0-C641-8FC8-78C4DAAE5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7905"/>
            <a:ext cx="8229600" cy="48296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Make_base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Multispool_intf.Spoolable.S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struct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include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Shared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 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=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spool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[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@@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deriving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sexp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]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dir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t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	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load_metadata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DA4C0C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S.Throttle.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Deferred.Or_error.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try_with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let%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bind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Reader.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file_contents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in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return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S.Metadata.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of_string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save_metadata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?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temp_file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~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DA4C0C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S.Throttle.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Deferred.Or_error.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try_with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Writer.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save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?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temp_file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1F762C"/>
                </a:solidFill>
                <a:latin typeface="Menlo-Regular" panose="020B0609030804020204" pitchFamily="49" charset="0"/>
              </a:rPr>
              <a:t>~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1F762C"/>
                </a:solidFill>
                <a:latin typeface="Menlo-Regular" panose="020B0609030804020204" pitchFamily="49" charset="0"/>
              </a:rPr>
              <a:t>~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fsync: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true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Data_file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struct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type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t 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=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{ spool :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spool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;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: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string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}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create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spool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DA4C0C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{ spool;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}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data_dir_of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t.spool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^/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t.name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load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S.Throttle.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S.Data.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load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t))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5B28B4"/>
                </a:solidFill>
                <a:latin typeface="Menlo-Regular" panose="020B0609030804020204" pitchFamily="49" charset="0"/>
              </a:rPr>
              <a:t>save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~</a:t>
            </a:r>
            <a:r>
              <a:rPr lang="de-DE" sz="900" dirty="0" err="1">
                <a:solidFill>
                  <a:srgbClr val="1F762C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S.Throttle.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S.Data.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save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contents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path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t))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let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stat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Deferred.Or_error.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try_with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S.Throttle.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enqueue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CB2339"/>
                </a:solidFill>
                <a:latin typeface="Menlo-Regular" panose="020B0609030804020204" pitchFamily="49" charset="0"/>
              </a:rPr>
              <a:t>fun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DA4C0C"/>
                </a:solidFill>
                <a:latin typeface="Menlo-Regular" panose="020B0609030804020204" pitchFamily="49" charset="0"/>
              </a:rPr>
              <a:t>()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-&gt; </a:t>
            </a:r>
            <a:r>
              <a:rPr lang="de-DE" sz="900" dirty="0" err="1">
                <a:solidFill>
                  <a:srgbClr val="0744B8"/>
                </a:solidFill>
                <a:latin typeface="Menlo-Regular" panose="020B0609030804020204" pitchFamily="49" charset="0"/>
              </a:rPr>
              <a:t>Unix.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stat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(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data_dir_of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t.spool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^/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sz="900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t.name</a:t>
            </a:r>
            <a:r>
              <a:rPr lang="de-DE" sz="900" dirty="0">
                <a:solidFill>
                  <a:srgbClr val="1B1F22"/>
                </a:solidFill>
                <a:latin typeface="Menlo-Regular" panose="020B0609030804020204" pitchFamily="49" charset="0"/>
              </a:rPr>
              <a:t>)))	</a:t>
            </a:r>
          </a:p>
          <a:p>
            <a:pPr marL="0" indent="0">
              <a:buNone/>
            </a:pPr>
            <a:r>
              <a:rPr lang="de-DE" sz="900" dirty="0">
                <a:solidFill>
                  <a:srgbClr val="CB2339"/>
                </a:solidFill>
                <a:latin typeface="Menlo-Regular" panose="020B0609030804020204" pitchFamily="49" charset="0"/>
              </a:rPr>
              <a:t>end	</a:t>
            </a:r>
          </a:p>
          <a:p>
            <a:pPr marL="0" indent="0">
              <a:buNone/>
            </a:pP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4196168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60235-D51A-1F49-8747-0DE736D3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Erlang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05E4E-69E6-C440-8ACD-3C062C0E2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34609"/>
            <a:ext cx="8229600" cy="4310308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dynamisch getypt</a:t>
            </a:r>
          </a:p>
          <a:p>
            <a:r>
              <a:rPr lang="de-DE" dirty="0" err="1"/>
              <a:t>Actor</a:t>
            </a:r>
            <a:r>
              <a:rPr lang="de-DE" dirty="0"/>
              <a:t>-Modell</a:t>
            </a:r>
          </a:p>
          <a:p>
            <a:r>
              <a:rPr lang="de-DE" dirty="0"/>
              <a:t>inhärent verteilt</a:t>
            </a:r>
          </a:p>
          <a:p>
            <a:r>
              <a:rPr lang="de-DE" dirty="0"/>
              <a:t>spezialisiert auf fehlertolerante Systeme</a:t>
            </a:r>
          </a:p>
          <a:p>
            <a:r>
              <a:rPr lang="de-DE" dirty="0"/>
              <a:t>umfangreiches Ökosystem</a:t>
            </a:r>
            <a:br>
              <a:rPr lang="de-DE" dirty="0"/>
            </a:br>
            <a:r>
              <a:rPr lang="de-DE" dirty="0"/>
              <a:t>für </a:t>
            </a:r>
            <a:r>
              <a:rPr lang="de-DE" dirty="0" err="1"/>
              <a:t>Deployment</a:t>
            </a:r>
            <a:r>
              <a:rPr lang="de-DE" dirty="0"/>
              <a:t> und Betrieb</a:t>
            </a:r>
          </a:p>
          <a:p>
            <a:r>
              <a:rPr lang="de-DE" dirty="0"/>
              <a:t>eigene </a:t>
            </a:r>
            <a:r>
              <a:rPr lang="de-DE" dirty="0" err="1"/>
              <a:t>Runtime</a:t>
            </a:r>
            <a:br>
              <a:rPr lang="de-DE" dirty="0"/>
            </a:br>
            <a:r>
              <a:rPr lang="de-DE" dirty="0"/>
              <a:t>(Bytecode, auch Native Code)</a:t>
            </a:r>
          </a:p>
          <a:p>
            <a:r>
              <a:rPr lang="de-DE" dirty="0"/>
              <a:t>Entwicklung koordiniert von Ericsson</a:t>
            </a:r>
          </a:p>
          <a:p>
            <a:endParaRPr lang="de-DE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E7F74F6B-05CE-BA4A-88BD-D4AC634E6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274639"/>
            <a:ext cx="1806114" cy="154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152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6D15-8941-8440-A21A-6EFBFB092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668C8-A1FC-A54D-A532-036C23EC2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6560"/>
            <a:ext cx="8638674" cy="482960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module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mod_tkvstore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).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author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"Marc </a:t>
            </a:r>
            <a:r>
              <a:rPr lang="de-DE" dirty="0" err="1">
                <a:solidFill>
                  <a:srgbClr val="06214F"/>
                </a:solidFill>
                <a:latin typeface="Menlo-Regular" panose="020B0609030804020204" pitchFamily="49" charset="0"/>
              </a:rPr>
              <a:t>Worrell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 &lt;</a:t>
            </a:r>
            <a:r>
              <a:rPr lang="de-DE" dirty="0" err="1">
                <a:solidFill>
                  <a:srgbClr val="06214F"/>
                </a:solidFill>
                <a:latin typeface="Menlo-Regular" panose="020B0609030804020204" pitchFamily="49" charset="0"/>
              </a:rPr>
              <a:t>marc@worrell.nl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&gt;"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).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behaviour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gen_server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).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-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include_lib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dirty="0" err="1">
                <a:solidFill>
                  <a:srgbClr val="06214F"/>
                </a:solidFill>
                <a:latin typeface="Menlo-Regular" panose="020B0609030804020204" pitchFamily="49" charset="0"/>
              </a:rPr>
              <a:t>zotonic_core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/</a:t>
            </a:r>
            <a:r>
              <a:rPr lang="de-DE" dirty="0" err="1">
                <a:solidFill>
                  <a:srgbClr val="06214F"/>
                </a:solidFill>
                <a:latin typeface="Menlo-Regular" panose="020B0609030804020204" pitchFamily="49" charset="0"/>
              </a:rPr>
              <a:t>include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/</a:t>
            </a:r>
            <a:r>
              <a:rPr lang="de-DE" dirty="0" err="1">
                <a:solidFill>
                  <a:srgbClr val="06214F"/>
                </a:solidFill>
                <a:latin typeface="Menlo-Regular" panose="020B0609030804020204" pitchFamily="49" charset="0"/>
              </a:rPr>
              <a:t>zotonic.hrl</a:t>
            </a:r>
            <a:r>
              <a:rPr lang="de-DE" dirty="0">
                <a:solidFill>
                  <a:srgbClr val="06214F"/>
                </a:solidFill>
                <a:latin typeface="Menlo-Regular" panose="020B0609030804020204" pitchFamily="49" charset="0"/>
              </a:rPr>
              <a:t>"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).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%% @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doc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Fetch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persistent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of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a type/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key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pid_observe_tkvstore_get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#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tkvstore_get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{}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Message, _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Context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-&gt;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gen_server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call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Message).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%% @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doc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Fetch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persistent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first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check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dict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that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still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being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written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handle_call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#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tkvstore_get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{type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Type,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key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Key}, _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From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State)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-&gt;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case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dict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find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({Type, Key},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State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#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state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.data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of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    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ok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Data} -&gt;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        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% Data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being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written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return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data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that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is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not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yet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in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the</a:t>
            </a:r>
            <a:r>
              <a:rPr lang="de-DE" dirty="0">
                <a:solidFill>
                  <a:srgbClr val="57606A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7606A"/>
                </a:solidFill>
                <a:latin typeface="Menlo-Regular" panose="020B0609030804020204" pitchFamily="49" charset="0"/>
              </a:rPr>
              <a:t>store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        {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reply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Data, State};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    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error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-&gt;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        {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reply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m_tkvstore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get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(Type, Key,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State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#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state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.context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), State}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;	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6A7B6-DF8D-B744-BD2F-115C81840E98}"/>
              </a:ext>
            </a:extLst>
          </p:cNvPr>
          <p:cNvSpPr txBox="1"/>
          <p:nvPr/>
        </p:nvSpPr>
        <p:spPr>
          <a:xfrm>
            <a:off x="5185329" y="476606"/>
            <a:ext cx="3501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2"/>
              </a:rPr>
              <a:t>https://github.com/zotonic/zotonic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0112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A6F9E-A0B4-F548-8613-4E506C464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alternative Sprache für die Erlang-Plattform</a:t>
            </a:r>
          </a:p>
          <a:p>
            <a:r>
              <a:rPr lang="de-DE" dirty="0"/>
              <a:t>inspiriert durch Ruby</a:t>
            </a:r>
          </a:p>
          <a:p>
            <a:r>
              <a:rPr lang="de-DE" dirty="0"/>
              <a:t>interoperabel mit Erlang</a:t>
            </a:r>
          </a:p>
          <a:p>
            <a:r>
              <a:rPr lang="de-DE" dirty="0"/>
              <a:t>eigenes </a:t>
            </a:r>
            <a:r>
              <a:rPr lang="de-DE" dirty="0" err="1"/>
              <a:t>Build</a:t>
            </a:r>
            <a:r>
              <a:rPr lang="de-DE" dirty="0"/>
              <a:t>-/Package-</a:t>
            </a:r>
            <a:r>
              <a:rPr lang="de-DE" dirty="0" err="1"/>
              <a:t>Tooling</a:t>
            </a:r>
            <a:endParaRPr lang="de-DE" dirty="0"/>
          </a:p>
          <a:p>
            <a:endParaRPr lang="de-DE" dirty="0"/>
          </a:p>
        </p:txBody>
      </p:sp>
      <p:pic>
        <p:nvPicPr>
          <p:cNvPr id="4098" name="Picture 2" descr="Image result for elixir language">
            <a:hlinkClick r:id="rId2"/>
            <a:extLst>
              <a:ext uri="{FF2B5EF4-FFF2-40B4-BE49-F238E27FC236}">
                <a16:creationId xmlns:a16="http://schemas.microsoft.com/office/drawing/2014/main" id="{B60F0452-BE35-934F-99A5-A18A40A2F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125790"/>
            <a:ext cx="3602368" cy="117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817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1C6E-80FF-1948-B488-EC0BFF9F7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BA6FD-6FE1-6F49-83F7-066511B6A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defmodule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Ecto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Repo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Registry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do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 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use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GenServer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associate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when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is_pid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do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GenServer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.call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__MODULE__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associate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})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@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impl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true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handle_call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associate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}, _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from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do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Process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.monitor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true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ets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.insert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{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value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})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reply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:ok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@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impl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true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 err="1">
                <a:solidFill>
                  <a:srgbClr val="CB2339"/>
                </a:solidFill>
                <a:latin typeface="Menlo-Regular" panose="020B0609030804020204" pitchFamily="49" charset="0"/>
              </a:rPr>
              <a:t>def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 err="1">
                <a:solidFill>
                  <a:srgbClr val="5B28B4"/>
                </a:solidFill>
                <a:latin typeface="Menlo-Regular" panose="020B0609030804020204" pitchFamily="49" charset="0"/>
              </a:rPr>
              <a:t>handle_info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:DOWN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_type,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_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reason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do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[{^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^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ref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_}]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=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ets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.lookup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ets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.delete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(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pid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)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  {</a:t>
            </a:r>
            <a:r>
              <a:rPr lang="de-DE" dirty="0">
                <a:solidFill>
                  <a:srgbClr val="0744B8"/>
                </a:solidFill>
                <a:latin typeface="Menlo-Regular" panose="020B0609030804020204" pitchFamily="49" charset="0"/>
              </a:rPr>
              <a:t>:</a:t>
            </a:r>
            <a:r>
              <a:rPr lang="de-DE" dirty="0" err="1">
                <a:solidFill>
                  <a:srgbClr val="0744B8"/>
                </a:solidFill>
                <a:latin typeface="Menlo-Regular" panose="020B0609030804020204" pitchFamily="49" charset="0"/>
              </a:rPr>
              <a:t>noreply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, </a:t>
            </a:r>
            <a:r>
              <a:rPr lang="de-DE" dirty="0" err="1">
                <a:solidFill>
                  <a:srgbClr val="1B1F22"/>
                </a:solidFill>
                <a:latin typeface="Menlo-Regular" panose="020B0609030804020204" pitchFamily="49" charset="0"/>
              </a:rPr>
              <a:t>table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}	</a:t>
            </a:r>
          </a:p>
          <a:p>
            <a:pPr marL="0" indent="0">
              <a:buNone/>
            </a:pP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  </a:t>
            </a: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end</a:t>
            </a:r>
            <a:r>
              <a:rPr lang="de-DE" dirty="0">
                <a:solidFill>
                  <a:srgbClr val="1B1F22"/>
                </a:solidFill>
                <a:latin typeface="Menlo-Regular" panose="020B0609030804020204" pitchFamily="49" charset="0"/>
              </a:rPr>
              <a:t>	</a:t>
            </a:r>
          </a:p>
          <a:p>
            <a:pPr marL="0" indent="0">
              <a:buNone/>
            </a:pPr>
            <a:r>
              <a:rPr lang="de-DE" dirty="0">
                <a:solidFill>
                  <a:srgbClr val="CB2339"/>
                </a:solidFill>
                <a:latin typeface="Menlo-Regular" panose="020B0609030804020204" pitchFamily="49" charset="0"/>
              </a:rPr>
              <a:t>end	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046CA2-8117-B740-AEC2-D2523715A037}"/>
              </a:ext>
            </a:extLst>
          </p:cNvPr>
          <p:cNvSpPr txBox="1"/>
          <p:nvPr/>
        </p:nvSpPr>
        <p:spPr>
          <a:xfrm>
            <a:off x="5211105" y="476606"/>
            <a:ext cx="3475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2"/>
              </a:rPr>
              <a:t>https://github.com/elixir-ecto/ecto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5095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15238</TotalTime>
  <Words>787</Words>
  <Application>Microsoft Macintosh PowerPoint</Application>
  <PresentationFormat>On-screen Show (4:3)</PresentationFormat>
  <Paragraphs>402</Paragraphs>
  <Slides>32</Slides>
  <Notes>6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Courier</vt:lpstr>
      <vt:lpstr>Courier-Bold</vt:lpstr>
      <vt:lpstr>Menlo-Regular</vt:lpstr>
      <vt:lpstr>Office Theme</vt:lpstr>
      <vt:lpstr>Document</vt:lpstr>
      <vt:lpstr>FUNAR 3 – Technologien</vt:lpstr>
      <vt:lpstr>PowerPoint Presentation</vt:lpstr>
      <vt:lpstr>PowerPoint Presentation</vt:lpstr>
      <vt:lpstr>Beispiel</vt:lpstr>
      <vt:lpstr>Beispiel</vt:lpstr>
      <vt:lpstr>Erlang</vt:lpstr>
      <vt:lpstr>Beispiel</vt:lpstr>
      <vt:lpstr>PowerPoint Presentation</vt:lpstr>
      <vt:lpstr>Beispiel</vt:lpstr>
      <vt:lpstr>PowerPoint Presentation</vt:lpstr>
      <vt:lpstr>Beispiel</vt:lpstr>
      <vt:lpstr>PowerPoint Presentation</vt:lpstr>
      <vt:lpstr>Beispiel</vt:lpstr>
      <vt:lpstr>F#</vt:lpstr>
      <vt:lpstr>Beispiel</vt:lpstr>
      <vt:lpstr>PowerPoint Presentation</vt:lpstr>
      <vt:lpstr>Beispiel</vt:lpstr>
      <vt:lpstr>Clojure</vt:lpstr>
      <vt:lpstr>Beispiel</vt:lpstr>
      <vt:lpstr>Nach Plattform</vt:lpstr>
      <vt:lpstr>Statisch/dynamisch getypt</vt:lpstr>
      <vt:lpstr>Merkmal pro Sprache</vt:lpstr>
      <vt:lpstr>Grund pro Sprache</vt:lpstr>
      <vt:lpstr>Hindley-Milner-Typsystem</vt:lpstr>
      <vt:lpstr>Nicht-Strikte Auswertung</vt:lpstr>
      <vt:lpstr>Endrekursion / Tail Calls</vt:lpstr>
      <vt:lpstr>Tail Calls vs. Plattform</vt:lpstr>
      <vt:lpstr>Lightweight Concurrency</vt:lpstr>
      <vt:lpstr>Lightweight Concurrency</vt:lpstr>
      <vt:lpstr> Par-Monade</vt:lpstr>
      <vt:lpstr>Eingebettete DSLs</vt:lpstr>
      <vt:lpstr>Varianten</vt:lpstr>
    </vt:vector>
  </TitlesOfParts>
  <Company>Starview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rein funktionale Halbleiterfabrik</dc:title>
  <dc:creator>Michael Sperber</dc:creator>
  <cp:lastModifiedBy>Michael Sperber</cp:lastModifiedBy>
  <cp:revision>135</cp:revision>
  <cp:lastPrinted>2019-11-29T12:50:57Z</cp:lastPrinted>
  <dcterms:created xsi:type="dcterms:W3CDTF">2012-02-26T13:51:49Z</dcterms:created>
  <dcterms:modified xsi:type="dcterms:W3CDTF">2019-12-03T15:27:17Z</dcterms:modified>
</cp:coreProperties>
</file>

<file path=docProps/thumbnail.jpeg>
</file>